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lvl1pPr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825500">
      <a:defRPr sz="58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205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473200" y="1790700"/>
            <a:ext cx="21437600" cy="492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473200" y="6845300"/>
            <a:ext cx="21437600" cy="2209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473200" y="9575800"/>
            <a:ext cx="21437600" cy="1714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473200" y="11290300"/>
            <a:ext cx="21437600" cy="219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473200" y="5143500"/>
            <a:ext cx="21437600" cy="342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473200" y="1803400"/>
            <a:ext cx="9639300" cy="4927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473200" y="6718300"/>
            <a:ext cx="9639300" cy="50927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58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8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473200" y="3898900"/>
            <a:ext cx="100076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473200" y="1930400"/>
            <a:ext cx="21437600" cy="9855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11493490" y="6373383"/>
            <a:ext cx="1396722" cy="96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473200" y="355600"/>
            <a:ext cx="214376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473200" y="3898900"/>
            <a:ext cx="21437600" cy="80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825500">
        <a:defRPr sz="10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635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1270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905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2540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3175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3810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4445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5080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5715000" indent="-635000" defTabSz="825500">
        <a:spcBef>
          <a:spcPts val="5100"/>
        </a:spcBef>
        <a:buSzPct val="30000"/>
        <a:buBlip>
          <a:blip r:embed="rId3"/>
        </a:buBlip>
        <a:defRPr sz="50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825500">
        <a:defRPr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>
            <a:off x="5867791" y="4870040"/>
            <a:ext cx="10510656" cy="7947098"/>
            <a:chOff x="0" y="0"/>
            <a:chExt cx="10510655" cy="7947097"/>
          </a:xfrm>
        </p:grpSpPr>
        <p:pic>
          <p:nvPicPr>
            <p:cNvPr id="33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49765" cy="7947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01600" dist="889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34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358063" y="11145"/>
              <a:ext cx="6152593" cy="793595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01600" dist="88900" dir="5400000">
                <a:srgbClr val="000000">
                  <a:alpha val="45000"/>
                </a:srgbClr>
              </a:outerShdw>
            </a:effectLst>
          </p:spPr>
        </p:pic>
      </p:grpSp>
      <p:pic>
        <p:nvPicPr>
          <p:cNvPr id="36" name="dropped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980" y="2808881"/>
            <a:ext cx="5609861" cy="624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120" y="8576737"/>
            <a:ext cx="5645581" cy="4259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20471" y="-490098"/>
            <a:ext cx="9174886" cy="61127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88900" dir="5400000">
              <a:srgbClr val="000000">
                <a:alpha val="45000"/>
              </a:srgbClr>
            </a:outerShdw>
          </a:effectLst>
        </p:spPr>
      </p:pic>
      <p:pic>
        <p:nvPicPr>
          <p:cNvPr id="39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93855" y="5558042"/>
            <a:ext cx="8543828" cy="74371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88900" dir="5400000">
              <a:srgbClr val="000000">
                <a:alpha val="45000"/>
              </a:srgbClr>
            </a:outerShdw>
          </a:effectLst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-28099" y="-194889"/>
            <a:ext cx="21437601" cy="4927601"/>
          </a:xfrm>
          <a:prstGeom prst="rect">
            <a:avLst/>
          </a:prstGeom>
        </p:spPr>
        <p:txBody>
          <a:bodyPr/>
          <a:lstStyle/>
          <a:p>
            <a:pPr lvl="0" defTabSz="817244">
              <a:defRPr sz="1800">
                <a:solidFill>
                  <a:srgbClr val="000000"/>
                </a:solidFill>
                <a:effectLst/>
              </a:defRPr>
            </a:pPr>
            <a:r>
              <a:rPr sz="9900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Electricity Generation, Transmission and Distribution: what does </a:t>
            </a:r>
            <a:endParaRPr sz="9900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defTabSz="817244">
              <a:defRPr sz="1800">
                <a:solidFill>
                  <a:srgbClr val="000000"/>
                </a:solidFill>
                <a:effectLst/>
              </a:defRPr>
            </a:pPr>
            <a:r>
              <a:rPr sz="9900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                 the future hold? </a:t>
            </a:r>
            <a:endParaRPr sz="158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220241" y="12680994"/>
            <a:ext cx="23943518" cy="220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Bryan Leyland, MSc, FIEE(rtd), FIMechE, FIPENZ. Leyland Consultants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xfrm>
            <a:off x="1473199" y="-806696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 of DC transmission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1473200" y="1777999"/>
            <a:ext cx="21437600" cy="11126973"/>
          </a:xfrm>
          <a:prstGeom prst="rect">
            <a:avLst/>
          </a:prstGeom>
        </p:spPr>
        <p:txBody>
          <a:bodyPr/>
          <a:lstStyle/>
          <a:p>
            <a:pPr lvl="0" marL="5778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50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 The cost of terminal equipment is steadily decreasing</a:t>
            </a: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0" marL="5778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50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 The cost of underground DC cables is steadily decreasing</a:t>
            </a: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0" marL="5778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50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 DC circuit breakers are now available</a:t>
            </a: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2" marL="17335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2" marL="17335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2" marL="17335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2" marL="17335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0" marL="57785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50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 DC will supersede AC for long-distance extra high voltage transmission</a:t>
            </a:r>
            <a:endParaRPr sz="4550">
              <a:solidFill>
                <a:srgbClr val="FFFFFF"/>
              </a:solidFill>
              <a:effectLst>
                <a:outerShdw sx="100000" sy="100000" kx="0" ky="0" algn="b" rotWithShape="0" blurRad="46228" dist="34671" dir="5400000">
                  <a:srgbClr val="000000"/>
                </a:outerShdw>
              </a:effectLst>
            </a:endParaRPr>
          </a:p>
          <a:p>
            <a:pPr lvl="1" marL="1155700" indent="-577850" defTabSz="751205">
              <a:spcBef>
                <a:spcPts val="4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50">
                <a:solidFill>
                  <a:srgbClr val="FFFFFF"/>
                </a:solidFill>
                <a:effectLst>
                  <a:outerShdw sx="100000" sy="100000" kx="0" ky="0" algn="b" rotWithShape="0" blurRad="46228" dist="34671" dir="5400000">
                    <a:srgbClr val="000000"/>
                  </a:outerShdw>
                </a:effectLst>
              </a:rPr>
              <a:t> Will the 400 kV AC line become part of a 500 kV DC network?</a:t>
            </a:r>
          </a:p>
        </p:txBody>
      </p:sp>
      <p:pic>
        <p:nvPicPr>
          <p:cNvPr id="8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9032" y="5606095"/>
            <a:ext cx="10005125" cy="4754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473199" y="-564551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Distribution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473200" y="2013857"/>
            <a:ext cx="21437600" cy="11189824"/>
          </a:xfrm>
          <a:prstGeom prst="rect">
            <a:avLst/>
          </a:prstGeom>
        </p:spPr>
        <p:txBody>
          <a:bodyPr/>
          <a:lstStyle/>
          <a:p>
            <a:pPr lvl="0" marL="39099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The technology has barely changed in the last 100 years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1" marL="79104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medium voltage transmission and low voltage distribution have served us well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1" marL="79104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in the long term, DC and power electronics may take over.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0" marL="39099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The most pressing problem is with the US-based 110 V system that needs a distribution transformer for every 4 to 6 houses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1" marL="79104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should it change to say, 660/400 V with a transformer in each house to supply low power loads?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1" marL="79104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Or should it change to DC?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0" marL="39099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A major part of household load is electronic equipment with AC to DC converters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1" marL="79104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 Should every house have an AC to DC system?</a:t>
            </a:r>
            <a:endParaRPr sz="4662">
              <a:solidFill>
                <a:srgbClr val="FFFFFF"/>
              </a:solidFill>
              <a:effectLst>
                <a:outerShdw sx="100000" sy="100000" kx="0" ky="0" algn="b" rotWithShape="0" blurRad="32004" dist="24003" dir="5400000">
                  <a:srgbClr val="000000"/>
                </a:outerShdw>
              </a:effectLst>
            </a:endParaRPr>
          </a:p>
          <a:p>
            <a:pPr lvl="2" marL="1191092" indent="-390992" defTabSz="520065">
              <a:spcBef>
                <a:spcPts val="32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662">
                <a:solidFill>
                  <a:srgbClr val="FFFFFF"/>
                </a:solidFill>
                <a:effectLst>
                  <a:outerShdw sx="100000" sy="100000" kx="0" ky="0" algn="b" rotWithShape="0" blurRad="32004" dist="24003" dir="5400000">
                    <a:srgbClr val="000000"/>
                  </a:outerShdw>
                </a:effectLst>
              </a:rPr>
              <a:t>300 V for major loads and 24 V for minor loads?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1182626" y="-588766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Solar power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1473200" y="2077232"/>
            <a:ext cx="21437600" cy="11313544"/>
          </a:xfrm>
          <a:prstGeom prst="rect">
            <a:avLst/>
          </a:prstGeom>
        </p:spPr>
        <p:txBody>
          <a:bodyPr/>
          <a:lstStyle/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Solar power is intermittent and 3 to 5 times more expensive than conventional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A mistaken belief that solar power will substantially reduce carbon dioxide emissions has led to very large subsidies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2" marL="9642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e.g. $1000/kW plus high prices for feedback even when the system does not need it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Many people are installing solar cells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This can cause major problems for the distribution system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4036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voltage problems in the middle of the day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4036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distribution system must supply the total load when the sun is not shining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The cost of the subsidies  and system reinforcement is imposed on all consumers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4036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so there is a transfer of wealth from poor consumers to those who can afford solar panels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2" marL="9642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I believe that this is disgraceful in the extreme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0" marL="31651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If the subsidies were abandoned, the industry would die</a:t>
            </a:r>
            <a:endParaRPr sz="3773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40367" indent="-316517" defTabSz="421004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773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roll on the day!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1473200" y="-564551"/>
            <a:ext cx="21437600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Electric cars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1473200" y="2119890"/>
            <a:ext cx="21437600" cy="10940868"/>
          </a:xfrm>
          <a:prstGeom prst="rect">
            <a:avLst/>
          </a:prstGeom>
        </p:spPr>
        <p:txBody>
          <a:bodyPr/>
          <a:lstStyle/>
          <a:p>
            <a:pPr lvl="0" marL="3785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Attract government grants, subsidies and other benefits based on small and expensive CO2 reduction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1" marL="76592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Sales have been disappointing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2" marL="11532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for 2015, 1 million predicted, 300,000 actual (USA)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2" marL="11532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55% of electric cars replaced with a conventional one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1" marL="76592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 Electricity demand could be a problem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2" marL="11532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 in the USA, many distribution transformers could be overloaded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0" marL="3785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 It is claimed that electric car batteries could be used for energy storage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1" marL="76592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 But the cost is excessive – about 30 cents for every kWh stored</a:t>
            </a:r>
            <a:endParaRPr sz="4514">
              <a:solidFill>
                <a:srgbClr val="FFFFFF"/>
              </a:solidFill>
              <a:effectLst>
                <a:outerShdw sx="100000" sy="100000" kx="0" ky="0" algn="b" rotWithShape="0" blurRad="30988" dist="23241" dir="5400000">
                  <a:srgbClr val="000000"/>
                </a:outerShdw>
              </a:effectLst>
            </a:endParaRPr>
          </a:p>
          <a:p>
            <a:pPr lvl="0" marL="378579" indent="-378579" defTabSz="503555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514">
                <a:solidFill>
                  <a:srgbClr val="FFFFFF"/>
                </a:solidFill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rPr>
              <a:t> Another expensive and ineffective technology aimed at solving a problem that does not exist!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1231055" y="-806696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Smart grids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473200" y="1658680"/>
            <a:ext cx="21437600" cy="11579715"/>
          </a:xfrm>
          <a:prstGeom prst="rect">
            <a:avLst/>
          </a:prstGeom>
        </p:spPr>
        <p:txBody>
          <a:bodyPr/>
          <a:lstStyle/>
          <a:p>
            <a:pPr lvl="0" marL="32892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Nothing new: grids have always been smart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6654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new and expensive smart technologies could be needed to manage the integration of wind and solar power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100202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better still abandon these expensive and unreliable technologies 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0" marL="32892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Smart metering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6654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huge sums have been spent on smart metering because governments have been persuaded that it benefits the consumer, reduces peak demands and reduces CO2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100202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failed on all three counts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3" marL="13385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the costs exceed the benefits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6654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Small savings in meter reading costs –~ $1 per meter read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1" marL="6654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A major factor in the rundown of our once world leading ripple control system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2" marL="100202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we control peak demands less than before</a:t>
            </a:r>
            <a:endParaRPr sz="3921">
              <a:solidFill>
                <a:srgbClr val="FFFFFF"/>
              </a:solidFill>
              <a:effectLst>
                <a:outerShdw sx="100000" sy="100000" kx="0" ky="0" algn="b" rotWithShape="0" blurRad="26923" dist="20192" dir="5400000">
                  <a:srgbClr val="000000"/>
                </a:outerShdw>
              </a:effectLst>
            </a:endParaRPr>
          </a:p>
          <a:p>
            <a:pPr lvl="3" marL="1338579" indent="-328929" defTabSz="437514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921">
                <a:solidFill>
                  <a:srgbClr val="FFFFFF"/>
                </a:solidFill>
                <a:effectLst>
                  <a:outerShdw sx="100000" sy="100000" kx="0" ky="0" algn="b" rotWithShape="0" blurRad="26923" dist="20192" dir="5400000">
                    <a:srgbClr val="000000"/>
                  </a:outerShdw>
                </a:effectLst>
              </a:rPr>
              <a:t> a giant step backwards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302013" y="-201334"/>
            <a:ext cx="23779976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No relationship between price and demand</a:t>
            </a:r>
          </a:p>
        </p:txBody>
      </p:sp>
      <p:pic>
        <p:nvPicPr>
          <p:cNvPr id="10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2200" y="3530351"/>
            <a:ext cx="14548535" cy="9462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xfrm>
            <a:off x="526943" y="355600"/>
            <a:ext cx="23330114" cy="342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ripple control can – and could – do.</a:t>
            </a:r>
          </a:p>
        </p:txBody>
      </p:sp>
      <p:pic>
        <p:nvPicPr>
          <p:cNvPr id="10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4460" y="4232671"/>
            <a:ext cx="5304236" cy="7715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83320" y="4446984"/>
            <a:ext cx="5214938" cy="757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xfrm>
            <a:off x="1206840" y="-491908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does the future hold?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1473200" y="2023316"/>
            <a:ext cx="21437600" cy="11256035"/>
          </a:xfrm>
          <a:prstGeom prst="rect">
            <a:avLst/>
          </a:prstGeom>
        </p:spPr>
        <p:txBody>
          <a:bodyPr/>
          <a:lstStyle/>
          <a:p>
            <a:pPr lvl="0" marL="2854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Wind and solar power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$2 trillion has brought a very small return in CO2 reduction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2" marL="8696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in a world that has not warmed for 18 years.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Renewable energy subsidies have increased the cost of power to poor people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Unpredictable output brings the risk of serious power shortages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A rational society would abandon it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0" marL="2854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Fossil fuels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can provide a low cost reliable supply for the foreseeable future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0" marL="2854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Nuclear energy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Most people believe it is dangerous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2" marL="8696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in fact it is very safe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2" marL="8696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low levels of radiation are NOT dangerous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1" marL="5775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Can provide all the energy we need reliably and at low cost</a:t>
            </a:r>
            <a:endParaRPr sz="3404">
              <a:solidFill>
                <a:srgbClr val="FFFFFF"/>
              </a:solidFill>
              <a:effectLst>
                <a:outerShdw sx="100000" sy="100000" kx="0" ky="0" algn="b" rotWithShape="0" blurRad="23368" dist="17526" dir="5400000">
                  <a:srgbClr val="000000"/>
                </a:outerShdw>
              </a:effectLst>
            </a:endParaRPr>
          </a:p>
          <a:p>
            <a:pPr lvl="2" marL="869686" indent="-285486" defTabSz="379729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04">
                <a:solidFill>
                  <a:srgbClr val="FFFFFF"/>
                </a:solidFill>
                <a:effectLst>
                  <a:outerShdw sx="100000" sy="100000" kx="0" ky="0" algn="b" rotWithShape="0" blurRad="23368" dist="17526" dir="5400000">
                    <a:srgbClr val="000000"/>
                  </a:outerShdw>
                </a:effectLst>
              </a:rPr>
              <a:t> needs a major change in attitude by the industry and regulators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1473199" y="-540337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What does the future hold?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1473200" y="2282014"/>
            <a:ext cx="21437600" cy="10583326"/>
          </a:xfrm>
          <a:prstGeom prst="rect">
            <a:avLst/>
          </a:prstGeom>
        </p:spPr>
        <p:txBody>
          <a:bodyPr/>
          <a:lstStyle/>
          <a:p>
            <a:pPr lvl="0" marL="4220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DC transmission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1" marL="8538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 will advance steadily and, maybe, supersede EHV AC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0" marL="4220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 Distribution systems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1" marL="8538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will continue without much change unless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2" marL="12856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subsidies continue for uneconomic domestic solar power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2" marL="12856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electric car subsidies continue and batteries improve substantially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0" marL="4220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Smart metering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1" marL="8538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 will continue in spite of of dubious economics</a:t>
            </a:r>
            <a:endParaRPr sz="5032">
              <a:solidFill>
                <a:srgbClr val="FFFFFF"/>
              </a:solidFill>
              <a:effectLst>
                <a:outerShdw sx="100000" sy="100000" kx="0" ky="0" algn="b" rotWithShape="0" blurRad="34544" dist="25908" dir="5400000">
                  <a:srgbClr val="000000"/>
                </a:outerShdw>
              </a:effectLst>
            </a:endParaRPr>
          </a:p>
          <a:p>
            <a:pPr lvl="1" marL="853823" indent="-422023" defTabSz="561340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32">
                <a:solidFill>
                  <a:srgbClr val="FFFFFF"/>
                </a:solidFill>
                <a:effectLst>
                  <a:outerShdw sx="100000" sy="100000" kx="0" ky="0" algn="b" rotWithShape="0" blurRad="34544" dist="25908" dir="5400000">
                    <a:srgbClr val="000000"/>
                  </a:outerShdw>
                </a:effectLst>
              </a:rPr>
              <a:t> will fail to make a substantial contribution to demand side management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xfrm>
            <a:off x="892052" y="-806696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My predictions</a:t>
            </a:r>
          </a:p>
        </p:txBody>
      </p:sp>
      <p:sp>
        <p:nvSpPr>
          <p:cNvPr id="115" name="Shape 115"/>
          <p:cNvSpPr/>
          <p:nvPr>
            <p:ph type="body" idx="1"/>
          </p:nvPr>
        </p:nvSpPr>
        <p:spPr>
          <a:xfrm>
            <a:off x="1473200" y="1994416"/>
            <a:ext cx="21437601" cy="11323811"/>
          </a:xfrm>
          <a:prstGeom prst="rect">
            <a:avLst/>
          </a:prstGeom>
        </p:spPr>
        <p:txBody>
          <a:bodyPr/>
          <a:lstStyle/>
          <a:p>
            <a:pPr lvl="0" marL="36616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 In 25 years time: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dangerous man-made global warming will be forgotten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the world will be using even more fossil fuels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mining for clathrates will be well underway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nuclear power will be expanding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dismantling wind and solar installations will be an expensive problem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 integrated high-voltage DC networks will be emerging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distribution systems will be much the same as they are now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 electric cars will be less than 25% of the fleet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the more exotic aspects of smart grids will be forgotten</a:t>
            </a:r>
            <a:endParaRPr sz="4366">
              <a:solidFill>
                <a:srgbClr val="FFFFFF"/>
              </a:solidFill>
              <a:effectLst>
                <a:outerShdw sx="100000" sy="100000" kx="0" ky="0" algn="b" rotWithShape="0" blurRad="29971" dist="22479" dir="5400000">
                  <a:srgbClr val="000000"/>
                </a:outerShdw>
              </a:effectLst>
            </a:endParaRPr>
          </a:p>
          <a:p>
            <a:pPr lvl="1" marL="740817" indent="-366167" defTabSz="487044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366">
                <a:solidFill>
                  <a:srgbClr val="FFFFFF"/>
                </a:solidFill>
                <a:effectLst>
                  <a:outerShdw sx="100000" sy="100000" kx="0" ky="0" algn="b" rotWithShape="0" blurRad="29971" dist="22479" dir="5400000">
                    <a:srgbClr val="000000"/>
                  </a:outerShdw>
                </a:effectLst>
              </a:rPr>
              <a:t>smart metering will continue to fail to deliver on expectations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Generation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Future options are: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fossil fuels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nuclear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hydro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new renewables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wind solar, tidal, wave etc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Fossil fuels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Every year peak oil moves further into the future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Shale gas has transformed the industry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 The clathrate (methane ice) resource is immense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There are huge resources of coal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clean coal stations emit CO2 and water </a:t>
            </a:r>
            <a:endParaRPr sz="50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CO2 enhances plant growth and benefits agriculture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8325" y="26345"/>
            <a:ext cx="20598223" cy="135583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88900" dir="5400000">
              <a:srgbClr val="000000">
                <a:alpha val="45000"/>
              </a:srgbClr>
            </a:outerShdw>
          </a:effectLst>
        </p:spPr>
      </p:pic>
      <p:sp>
        <p:nvSpPr>
          <p:cNvPr id="50" name="Shape 50"/>
          <p:cNvSpPr/>
          <p:nvPr/>
        </p:nvSpPr>
        <p:spPr>
          <a:xfrm>
            <a:off x="6389249" y="6230508"/>
            <a:ext cx="8819440" cy="969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5800"/>
              <a:t>Fossil fuel resource is huge!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  <a:ln>
            <a:round/>
          </a:ln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Nuclear Energy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  <a:ln>
            <a:round/>
          </a:ln>
        </p:spPr>
        <p:txBody>
          <a:bodyPr/>
          <a:lstStyle/>
          <a:p>
            <a:pPr lvl="0" marL="276577" indent="-276577" defTabSz="330200">
              <a:buClr>
                <a:srgbClr val="FFFFFF"/>
              </a:buClr>
              <a:buSzPct val="299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Uranium resources</a:t>
            </a:r>
            <a:endParaRPr sz="2800">
              <a:solidFill>
                <a:srgbClr val="73BFFF"/>
              </a:solidFill>
              <a:effectLst>
                <a:outerShdw sx="100000" sy="100000" kx="0" ky="0" algn="b" rotWithShape="0" blurRad="20320" dist="15240" dir="5400000">
                  <a:srgbClr val="000000"/>
                </a:outerShdw>
              </a:effectLst>
            </a:endParaRPr>
          </a:p>
          <a:p>
            <a:pPr lvl="1" marL="355600" indent="-264160" defTabSz="330200">
              <a:spcBef>
                <a:spcPts val="700"/>
              </a:spcBef>
              <a:buClr>
                <a:srgbClr val="FFFFFF"/>
              </a:buClr>
              <a:buSzPct val="25025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proven:~80 years supply</a:t>
            </a:r>
            <a:endParaRPr sz="2080">
              <a:solidFill>
                <a:srgbClr val="73BFFF"/>
              </a:solidFill>
              <a:effectLst>
                <a:outerShdw sx="100000" sy="100000" kx="0" ky="0" algn="b" rotWithShape="0" blurRad="20320" dist="15240" dir="5400000">
                  <a:srgbClr val="000000"/>
                </a:outerShdw>
              </a:effectLst>
            </a:endParaRPr>
          </a:p>
          <a:p>
            <a:pPr lvl="1" marL="355600" indent="-264160" defTabSz="330200">
              <a:buClr>
                <a:srgbClr val="FFFFFF"/>
              </a:buClr>
              <a:buSzPct val="25025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expected:~250 years supply</a:t>
            </a:r>
            <a:endParaRPr sz="2080">
              <a:solidFill>
                <a:srgbClr val="73BFFF"/>
              </a:solidFill>
              <a:effectLst>
                <a:outerShdw sx="100000" sy="100000" kx="0" ky="0" algn="b" rotWithShape="0" blurRad="20320" dist="15240" dir="5400000">
                  <a:srgbClr val="000000"/>
                </a:outerShdw>
              </a:effectLst>
            </a:endParaRPr>
          </a:p>
          <a:p>
            <a:pPr lvl="2" marL="447040" indent="-264160" defTabSz="330200">
              <a:buClr>
                <a:srgbClr val="FFFFFF"/>
              </a:buClr>
              <a:buSzPct val="25025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1000+ years with breeder reactors!</a:t>
            </a:r>
            <a:endParaRPr sz="2080">
              <a:solidFill>
                <a:srgbClr val="73BFFF"/>
              </a:solidFill>
              <a:effectLst>
                <a:outerShdw sx="100000" sy="100000" kx="0" ky="0" algn="b" rotWithShape="0" blurRad="20320" dist="15240" dir="5400000">
                  <a:srgbClr val="000000"/>
                </a:outerShdw>
              </a:effectLst>
            </a:endParaRPr>
          </a:p>
          <a:p>
            <a:pPr lvl="0" marL="276577" indent="-276577" defTabSz="330200">
              <a:buClr>
                <a:srgbClr val="FFFFFF"/>
              </a:buClr>
              <a:buSzPct val="299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Energy from thorium </a:t>
            </a:r>
            <a:endParaRPr sz="2800">
              <a:solidFill>
                <a:srgbClr val="73BFFF"/>
              </a:solidFill>
              <a:effectLst>
                <a:outerShdw sx="100000" sy="100000" kx="0" ky="0" algn="b" rotWithShape="0" blurRad="20320" dist="15240" dir="5400000">
                  <a:srgbClr val="000000"/>
                </a:outerShdw>
              </a:effectLst>
            </a:endParaRPr>
          </a:p>
          <a:p>
            <a:pPr lvl="1" marL="322579" indent="-231140" defTabSz="330200">
              <a:buClr>
                <a:srgbClr val="FFFFFF"/>
              </a:buClr>
              <a:buSzPct val="29900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08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3 times as abundant as uranium &gt;</a:t>
            </a:r>
            <a:r>
              <a:rPr sz="2080">
                <a:solidFill>
                  <a:srgbClr val="73BFFF"/>
                </a:solidFill>
                <a:effectLst>
                  <a:outerShdw sx="100000" sy="100000" kx="0" ky="0" algn="b" rotWithShape="0" blurRad="20320" dist="15240" dir="5400000">
                    <a:srgbClr val="000000"/>
                  </a:outerShdw>
                </a:effectLst>
              </a:rPr>
              <a:t>750 years supply</a:t>
            </a:r>
          </a:p>
        </p:txBody>
      </p:sp>
      <p:sp>
        <p:nvSpPr>
          <p:cNvPr id="54" name="Shape 54"/>
          <p:cNvSpPr/>
          <p:nvPr/>
        </p:nvSpPr>
        <p:spPr>
          <a:xfrm>
            <a:off x="3769518" y="5497115"/>
            <a:ext cx="16359189" cy="4986339"/>
          </a:xfrm>
          <a:prstGeom prst="rect">
            <a:avLst/>
          </a:prstGeom>
          <a:solidFill>
            <a:srgbClr val="FF2600">
              <a:alpha val="84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marL="330200" indent="-330200" defTabSz="863600">
              <a:buClr>
                <a:srgbClr val="FFFB00"/>
              </a:buClr>
              <a:tabLst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</a:tabLst>
              <a:defRPr sz="1800">
                <a:solidFill>
                  <a:srgbClr val="000000"/>
                </a:solidFill>
                <a:effectLst/>
              </a:defRPr>
            </a:pPr>
            <a:endParaRPr i="1" sz="6600">
              <a:solidFill>
                <a:srgbClr val="FFFB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uFill>
                <a:solidFill>
                  <a:srgbClr val="FFFB00"/>
                </a:solidFill>
              </a:uFill>
            </a:endParaRPr>
          </a:p>
          <a:p>
            <a:pPr lvl="0" marL="330200" indent="-330200" defTabSz="863600">
              <a:buClr>
                <a:srgbClr val="FFFB00"/>
              </a:buClr>
              <a:tabLst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  <a:tab pos="4241800" algn="l"/>
              </a:tabLst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Nuclear power could supply</a:t>
            </a:r>
            <a:br>
              <a: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</a:br>
            <a:r>
              <a:rPr sz="6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</a:rPr>
              <a:t> all the energy we need for more than 500 years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58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30203" y="160734"/>
            <a:ext cx="17270017" cy="129406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88900" dir="5400000">
              <a:srgbClr val="000000">
                <a:alpha val="45000"/>
              </a:srgbClr>
            </a:outerShdw>
          </a:effectLst>
        </p:spPr>
      </p:pic>
      <p:sp>
        <p:nvSpPr>
          <p:cNvPr id="59" name="Shape 59"/>
          <p:cNvSpPr/>
          <p:nvPr/>
        </p:nvSpPr>
        <p:spPr>
          <a:xfrm>
            <a:off x="12281296" y="3018234"/>
            <a:ext cx="4429126" cy="6268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234" y="21291"/>
                </a:lnTo>
                <a:lnTo>
                  <a:pt x="6826" y="20300"/>
                </a:lnTo>
                <a:lnTo>
                  <a:pt x="8381" y="18877"/>
                </a:lnTo>
                <a:lnTo>
                  <a:pt x="9331" y="17268"/>
                </a:lnTo>
                <a:lnTo>
                  <a:pt x="15293" y="2476"/>
                </a:lnTo>
                <a:lnTo>
                  <a:pt x="16330" y="1609"/>
                </a:lnTo>
                <a:lnTo>
                  <a:pt x="18403" y="681"/>
                </a:lnTo>
                <a:lnTo>
                  <a:pt x="21600" y="0"/>
                </a:lnTo>
              </a:path>
            </a:pathLst>
          </a:cu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buClr>
                <a:srgbClr val="FFFFFF"/>
              </a:buClr>
              <a:defRPr sz="5000"/>
            </a:pPr>
          </a:p>
        </p:txBody>
      </p:sp>
      <p:sp>
        <p:nvSpPr>
          <p:cNvPr id="60" name="Shape 60"/>
          <p:cNvSpPr/>
          <p:nvPr/>
        </p:nvSpPr>
        <p:spPr>
          <a:xfrm>
            <a:off x="11299031" y="5965031"/>
            <a:ext cx="1" cy="2125070"/>
          </a:xfrm>
          <a:prstGeom prst="line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61" name="Shape 61"/>
          <p:cNvSpPr/>
          <p:nvPr/>
        </p:nvSpPr>
        <p:spPr>
          <a:xfrm flipH="1">
            <a:off x="9263410" y="7169143"/>
            <a:ext cx="2018460" cy="2"/>
          </a:xfrm>
          <a:prstGeom prst="line">
            <a:avLst/>
          </a:prstGeom>
          <a:ln w="88900">
            <a:solidFill>
              <a:srgbClr val="73FA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62" name="Shape 62"/>
          <p:cNvSpPr/>
          <p:nvPr/>
        </p:nvSpPr>
        <p:spPr>
          <a:xfrm flipH="1">
            <a:off x="11316890" y="7179476"/>
            <a:ext cx="5248206" cy="3"/>
          </a:xfrm>
          <a:prstGeom prst="line">
            <a:avLst/>
          </a:prstGeom>
          <a:ln w="88900">
            <a:solidFill>
              <a:srgbClr val="FFD3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63" name="Shape 63"/>
          <p:cNvSpPr/>
          <p:nvPr/>
        </p:nvSpPr>
        <p:spPr>
          <a:xfrm flipH="1">
            <a:off x="16442531" y="7179468"/>
            <a:ext cx="2018459" cy="2"/>
          </a:xfrm>
          <a:prstGeom prst="line">
            <a:avLst/>
          </a:prstGeom>
          <a:ln w="101600">
            <a:solidFill>
              <a:srgbClr val="F70E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64" name="Shape 64"/>
          <p:cNvSpPr/>
          <p:nvPr/>
        </p:nvSpPr>
        <p:spPr>
          <a:xfrm>
            <a:off x="16460390" y="6107906"/>
            <a:ext cx="1" cy="2125070"/>
          </a:xfrm>
          <a:prstGeom prst="line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65" name="Shape 65"/>
          <p:cNvSpPr/>
          <p:nvPr/>
        </p:nvSpPr>
        <p:spPr>
          <a:xfrm>
            <a:off x="9425476" y="6642100"/>
            <a:ext cx="157042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buClr>
                <a:srgbClr val="FFFFFF"/>
              </a:buClr>
              <a:defRPr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5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Safe</a:t>
            </a:r>
          </a:p>
        </p:txBody>
      </p:sp>
      <p:sp>
        <p:nvSpPr>
          <p:cNvPr id="66" name="Shape 66"/>
          <p:cNvSpPr/>
          <p:nvPr/>
        </p:nvSpPr>
        <p:spPr>
          <a:xfrm>
            <a:off x="12549913" y="6642100"/>
            <a:ext cx="364066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buClr>
                <a:srgbClr val="FFFFFF"/>
              </a:buClr>
              <a:defRPr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5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Dangerous</a:t>
            </a:r>
          </a:p>
        </p:txBody>
      </p:sp>
      <p:sp>
        <p:nvSpPr>
          <p:cNvPr id="67" name="Shape 67"/>
          <p:cNvSpPr/>
          <p:nvPr/>
        </p:nvSpPr>
        <p:spPr>
          <a:xfrm>
            <a:off x="16626323" y="6642100"/>
            <a:ext cx="166718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defTabSz="914400">
              <a:buClr>
                <a:srgbClr val="FFFFFF"/>
              </a:buClr>
              <a:defRPr>
                <a:solidFill>
                  <a:srgbClr val="00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defRPr>
            </a:lvl1pPr>
          </a:lstStyle>
          <a:p>
            <a:pPr lvl="0">
              <a:defRPr sz="1800">
                <a:effectLst/>
                <a:uFillTx/>
              </a:defRPr>
            </a:pPr>
            <a:r>
              <a:rPr sz="58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uFill>
                  <a:solidFill/>
                </a:uFill>
              </a:rPr>
              <a:t>Fatal</a:t>
            </a:r>
          </a:p>
        </p:txBody>
      </p:sp>
      <p:sp>
        <p:nvSpPr>
          <p:cNvPr id="68" name="Shape 68"/>
          <p:cNvSpPr/>
          <p:nvPr/>
        </p:nvSpPr>
        <p:spPr>
          <a:xfrm>
            <a:off x="5916037" y="1830585"/>
            <a:ext cx="2406601" cy="19109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Death </a:t>
            </a:r>
            <a:endParaRPr sz="5800">
              <a:effectLst>
                <a:outerShdw sx="100000" sy="100000" kx="0" ky="0" algn="b" rotWithShape="0" blurRad="38100" dist="38100" dir="2700000">
                  <a:srgbClr val="000000">
                    <a:alpha val="0"/>
                  </a:srgbClr>
                </a:outerShdw>
              </a:effectLst>
              <a:uFill>
                <a:solidFill/>
              </a:uFill>
            </a:endParaRPr>
          </a:p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rates</a:t>
            </a:r>
          </a:p>
        </p:txBody>
      </p:sp>
      <p:sp>
        <p:nvSpPr>
          <p:cNvPr id="69" name="Shape 69"/>
          <p:cNvSpPr/>
          <p:nvPr/>
        </p:nvSpPr>
        <p:spPr>
          <a:xfrm>
            <a:off x="4598981" y="3643312"/>
            <a:ext cx="2863546" cy="37504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Regulated</a:t>
            </a:r>
            <a:endParaRPr sz="4600">
              <a:effectLst>
                <a:outerShdw sx="100000" sy="100000" kx="0" ky="0" algn="b" rotWithShape="0" blurRad="38100" dist="38100" dir="2700000">
                  <a:srgbClr val="000000">
                    <a:alpha val="0"/>
                  </a:srgbClr>
                </a:outerShdw>
              </a:effectLst>
              <a:uFill>
                <a:solidFill/>
              </a:uFill>
            </a:endParaRPr>
          </a:p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levels are</a:t>
            </a:r>
            <a:endParaRPr sz="4600">
              <a:effectLst>
                <a:outerShdw sx="100000" sy="100000" kx="0" ky="0" algn="b" rotWithShape="0" blurRad="38100" dist="38100" dir="2700000">
                  <a:srgbClr val="000000">
                    <a:alpha val="0"/>
                  </a:srgbClr>
                </a:outerShdw>
              </a:effectLst>
              <a:uFill>
                <a:solidFill/>
              </a:uFill>
            </a:endParaRPr>
          </a:p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~1 mSv</a:t>
            </a:r>
            <a:endParaRPr sz="4600">
              <a:effectLst>
                <a:outerShdw sx="100000" sy="100000" kx="0" ky="0" algn="b" rotWithShape="0" blurRad="38100" dist="38100" dir="2700000">
                  <a:srgbClr val="000000">
                    <a:alpha val="0"/>
                  </a:srgbClr>
                </a:outerShdw>
              </a:effectLst>
              <a:uFill>
                <a:solidFill/>
              </a:uFill>
            </a:endParaRPr>
          </a:p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2000 mSv</a:t>
            </a:r>
            <a:endParaRPr sz="4600">
              <a:effectLst>
                <a:outerShdw sx="100000" sy="100000" kx="0" ky="0" algn="b" rotWithShape="0" blurRad="38100" dist="38100" dir="2700000">
                  <a:srgbClr val="000000">
                    <a:alpha val="0"/>
                  </a:srgbClr>
                </a:outerShdw>
              </a:effectLst>
              <a:uFill>
                <a:solidFill/>
              </a:uFill>
            </a:endParaRPr>
          </a:p>
          <a:p>
            <a:pPr lvl="0" defTabSz="914400">
              <a:buClr>
                <a:srgbClr val="FFFFFF"/>
              </a:buClr>
              <a:defRPr sz="1800">
                <a:solidFill>
                  <a:srgbClr val="000000"/>
                </a:solidFill>
                <a:effectLst/>
              </a:defRPr>
            </a:pPr>
            <a:r>
              <a:rPr sz="4600">
                <a:effectLst>
                  <a:outerShdw sx="100000" sy="100000" kx="0" ky="0" algn="b" rotWithShape="0" blurRad="38100" dist="38100" dir="2700000">
                    <a:srgbClr val="000000">
                      <a:alpha val="0"/>
                    </a:srgbClr>
                  </a:outerShdw>
                </a:effectLst>
                <a:uFill>
                  <a:solidFill/>
                </a:uFill>
              </a:rPr>
              <a:t>is safe!</a:t>
            </a:r>
          </a:p>
        </p:txBody>
      </p:sp>
      <p:sp>
        <p:nvSpPr>
          <p:cNvPr id="70" name="Shape 70"/>
          <p:cNvSpPr/>
          <p:nvPr/>
        </p:nvSpPr>
        <p:spPr>
          <a:xfrm flipH="1">
            <a:off x="7298531" y="6858000"/>
            <a:ext cx="2018459" cy="1"/>
          </a:xfrm>
          <a:prstGeom prst="line">
            <a:avLst/>
          </a:prstGeom>
          <a:ln w="88900">
            <a:solidFill>
              <a:srgbClr val="73FA00"/>
            </a:solidFill>
            <a:miter lim="400000"/>
            <a:headEnd type="stealth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  <p:sp>
        <p:nvSpPr>
          <p:cNvPr id="71" name="Shape 71"/>
          <p:cNvSpPr/>
          <p:nvPr/>
        </p:nvSpPr>
        <p:spPr>
          <a:xfrm>
            <a:off x="9316640" y="6107906"/>
            <a:ext cx="1" cy="2125070"/>
          </a:xfrm>
          <a:prstGeom prst="line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5000"/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xfrm>
            <a:off x="1473200" y="-346621"/>
            <a:ext cx="21437600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Hydro, Geothermal and Renewables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xfrm>
            <a:off x="1473200" y="2981018"/>
            <a:ext cx="21437600" cy="10104995"/>
          </a:xfrm>
          <a:prstGeom prst="rect">
            <a:avLst/>
          </a:prstGeom>
        </p:spPr>
        <p:txBody>
          <a:bodyPr/>
          <a:lstStyle/>
          <a:p>
            <a:pPr lvl="0" marL="3599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Hydro and Geothermal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7282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will continue to provide power when it is needed at low cost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0" marL="3599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Wind and Solar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7282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intermittent and expensive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7282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impose high costs on the system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2" marL="10965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backup and transmission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0" marL="3599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Tidal, Wave etc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7282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nowhere near commercial viability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1" marL="7282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SeaWave may succeed</a:t>
            </a:r>
            <a:endParaRPr sz="4292">
              <a:solidFill>
                <a:srgbClr val="FFFFFF"/>
              </a:solidFill>
              <a:effectLst>
                <a:outerShdw sx="100000" sy="100000" kx="0" ky="0" algn="b" rotWithShape="0" blurRad="29464" dist="22098" dir="5400000">
                  <a:srgbClr val="000000"/>
                </a:outerShdw>
              </a:effectLst>
            </a:endParaRPr>
          </a:p>
          <a:p>
            <a:pPr lvl="2" marL="1096561" indent="-359961" defTabSz="4787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292">
                <a:solidFill>
                  <a:srgbClr val="FFFFFF"/>
                </a:solidFill>
                <a:effectLst>
                  <a:outerShdw sx="100000" sy="100000" kx="0" ky="0" algn="b" rotWithShape="0" blurRad="29464" dist="22098" dir="5400000">
                    <a:srgbClr val="000000"/>
                  </a:outerShdw>
                </a:effectLst>
              </a:rPr>
              <a:t>and make all other wave power devices obsolete overnight</a:t>
            </a:r>
          </a:p>
        </p:txBody>
      </p:sp>
      <p:grpSp>
        <p:nvGrpSpPr>
          <p:cNvPr id="77" name="Group 77"/>
          <p:cNvGrpSpPr/>
          <p:nvPr/>
        </p:nvGrpSpPr>
        <p:grpSpPr>
          <a:xfrm>
            <a:off x="3265930" y="147114"/>
            <a:ext cx="18288001" cy="13421772"/>
            <a:chOff x="0" y="0"/>
            <a:chExt cx="18288000" cy="13421770"/>
          </a:xfrm>
        </p:grpSpPr>
        <p:pic>
          <p:nvPicPr>
            <p:cNvPr id="75" name="pasted-imag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723729"/>
              <a:ext cx="18288000" cy="56980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52377" y="0"/>
              <a:ext cx="14215293" cy="78793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473200" y="-128690"/>
            <a:ext cx="21437600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Transmission in New Zealand 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1473200" y="2575331"/>
            <a:ext cx="21437600" cy="10548329"/>
          </a:xfrm>
          <a:prstGeom prst="rect">
            <a:avLst/>
          </a:prstGeom>
        </p:spPr>
        <p:txBody>
          <a:bodyPr/>
          <a:lstStyle/>
          <a:p>
            <a:pPr lvl="0" marL="56515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Several years ago it was suggested that one pole of the DC link should be extended to Auckland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1" marL="113030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if it had gone ahead, the $900 million 400 kV line would not have been needed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56515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15 years ago the then CEO of Transpower decided that distributed generation was going to make transmission systems obsolete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1" marL="113030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 it didn’t happen and the catchup was difficult and expensive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0" marL="56515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In many countries distributed generation in the form of subsidised solar and wind power is progressing rapidly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1" marL="113030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 this requires lot of new transmission</a:t>
            </a:r>
            <a:endParaRPr sz="4450">
              <a:solidFill>
                <a:srgbClr val="FFFFFF"/>
              </a:solidFill>
              <a:effectLst>
                <a:outerShdw sx="100000" sy="100000" kx="0" ky="0" algn="b" rotWithShape="0" blurRad="45212" dist="33909" dir="5400000">
                  <a:srgbClr val="000000"/>
                </a:outerShdw>
              </a:effectLst>
            </a:endParaRPr>
          </a:p>
          <a:p>
            <a:pPr lvl="2" marL="1695450" indent="-565150" defTabSz="734694">
              <a:spcBef>
                <a:spcPts val="4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4450">
                <a:solidFill>
                  <a:srgbClr val="FFFFFF"/>
                </a:solidFill>
                <a:effectLst>
                  <a:outerShdw sx="100000" sy="100000" kx="0" ky="0" algn="b" rotWithShape="0" blurRad="45212" dist="33909" dir="5400000">
                    <a:srgbClr val="000000"/>
                  </a:outerShdw>
                </a:effectLst>
              </a:rPr>
              <a:t> we can conclude that distributed generation needs even more transmission!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473199" y="-249763"/>
            <a:ext cx="21437601" cy="3429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DC transmission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473200" y="2611937"/>
            <a:ext cx="21437600" cy="10367760"/>
          </a:xfrm>
          <a:prstGeom prst="rect">
            <a:avLst/>
          </a:prstGeom>
        </p:spPr>
        <p:txBody>
          <a:bodyPr/>
          <a:lstStyle/>
          <a:p>
            <a:pPr lvl="0" marL="4592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Advantages of DC for point to point transmission 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two conductors instead of three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no skin effect – lower losses, higher current and larger conductors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no reactive power problems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asynchronous connection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0" marL="4592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Disadvantages are: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high cost of terminal equipment</a:t>
            </a:r>
            <a:endParaRPr sz="5476">
              <a:solidFill>
                <a:srgbClr val="FFFFFF"/>
              </a:solidFill>
              <a:effectLst>
                <a:outerShdw sx="100000" sy="100000" kx="0" ky="0" algn="b" rotWithShape="0" blurRad="37592" dist="28194" dir="5400000">
                  <a:srgbClr val="000000"/>
                </a:outerShdw>
              </a:effectLst>
            </a:endParaRPr>
          </a:p>
          <a:p>
            <a:pPr lvl="1" marL="929160" indent="-459260" defTabSz="610870">
              <a:spcBef>
                <a:spcPts val="3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5476">
                <a:solidFill>
                  <a:srgbClr val="FFFFFF"/>
                </a:solidFill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rPr>
              <a:t> problems with multi terminal systems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