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0160000" cy="7620000"/>
  <p:notesSz cx="6858000" cy="9144000"/>
  <p:defaultTextStyle>
    <a:lvl1pPr algn="ctr" defTabSz="457200">
      <a:defRPr sz="3200">
        <a:solidFill>
          <a:srgbClr val="FFFFFF"/>
        </a:solidFill>
        <a:latin typeface="+mn-lt"/>
        <a:ea typeface="+mn-ea"/>
        <a:cs typeface="+mn-cs"/>
        <a:sym typeface="Gill Sans"/>
      </a:defRPr>
    </a:lvl1pPr>
    <a:lvl2pPr indent="266700" algn="ctr" defTabSz="457200">
      <a:defRPr sz="3200">
        <a:solidFill>
          <a:srgbClr val="FFFFFF"/>
        </a:solidFill>
        <a:latin typeface="+mn-lt"/>
        <a:ea typeface="+mn-ea"/>
        <a:cs typeface="+mn-cs"/>
        <a:sym typeface="Gill Sans"/>
      </a:defRPr>
    </a:lvl2pPr>
    <a:lvl3pPr indent="533400" algn="ctr" defTabSz="457200">
      <a:defRPr sz="3200">
        <a:solidFill>
          <a:srgbClr val="FFFFFF"/>
        </a:solidFill>
        <a:latin typeface="+mn-lt"/>
        <a:ea typeface="+mn-ea"/>
        <a:cs typeface="+mn-cs"/>
        <a:sym typeface="Gill Sans"/>
      </a:defRPr>
    </a:lvl3pPr>
    <a:lvl4pPr indent="800100" algn="ctr" defTabSz="457200">
      <a:defRPr sz="3200">
        <a:solidFill>
          <a:srgbClr val="FFFFFF"/>
        </a:solidFill>
        <a:latin typeface="+mn-lt"/>
        <a:ea typeface="+mn-ea"/>
        <a:cs typeface="+mn-cs"/>
        <a:sym typeface="Gill Sans"/>
      </a:defRPr>
    </a:lvl4pPr>
    <a:lvl5pPr indent="1066800" algn="ctr" defTabSz="457200">
      <a:defRPr sz="3200">
        <a:solidFill>
          <a:srgbClr val="FFFFFF"/>
        </a:solidFill>
        <a:latin typeface="+mn-lt"/>
        <a:ea typeface="+mn-ea"/>
        <a:cs typeface="+mn-cs"/>
        <a:sym typeface="Gill Sans"/>
      </a:defRPr>
    </a:lvl5pPr>
    <a:lvl6pPr indent="1333500" algn="ctr" defTabSz="457200">
      <a:defRPr sz="3200">
        <a:solidFill>
          <a:srgbClr val="FFFFFF"/>
        </a:solidFill>
        <a:latin typeface="+mn-lt"/>
        <a:ea typeface="+mn-ea"/>
        <a:cs typeface="+mn-cs"/>
        <a:sym typeface="Gill Sans"/>
      </a:defRPr>
    </a:lvl6pPr>
    <a:lvl7pPr indent="1612900" algn="ctr" defTabSz="457200">
      <a:defRPr sz="3200">
        <a:solidFill>
          <a:srgbClr val="FFFFFF"/>
        </a:solidFill>
        <a:latin typeface="+mn-lt"/>
        <a:ea typeface="+mn-ea"/>
        <a:cs typeface="+mn-cs"/>
        <a:sym typeface="Gill Sans"/>
      </a:defRPr>
    </a:lvl7pPr>
    <a:lvl8pPr indent="1879600" algn="ctr" defTabSz="457200">
      <a:defRPr sz="3200">
        <a:solidFill>
          <a:srgbClr val="FFFFFF"/>
        </a:solidFill>
        <a:latin typeface="+mn-lt"/>
        <a:ea typeface="+mn-ea"/>
        <a:cs typeface="+mn-cs"/>
        <a:sym typeface="Gill Sans"/>
      </a:defRPr>
    </a:lvl8pPr>
    <a:lvl9pPr indent="2146300" algn="ctr" defTabSz="457200">
      <a:defRPr sz="3200">
        <a:solidFill>
          <a:srgbClr val="FFFFFF"/>
        </a:solidFill>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def" i="def">
        <a:font>
          <a:latin typeface="Helvetica Light"/>
          <a:ea typeface="Helvetica Light"/>
          <a:cs typeface="Helvetica Light"/>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de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p:nvPr>
            <p:ph type="sldImg"/>
          </p:nvPr>
        </p:nvSpPr>
        <p:spPr>
          <a:xfrm>
            <a:off x="1143000" y="685800"/>
            <a:ext cx="4572000" cy="3429000"/>
          </a:xfrm>
          <a:prstGeom prst="rect">
            <a:avLst/>
          </a:prstGeom>
        </p:spPr>
        <p:txBody>
          <a:bodyPr/>
          <a:lstStyle/>
          <a:p>
            <a:pPr lvl="0"/>
          </a:p>
        </p:txBody>
      </p:sp>
      <p:sp>
        <p:nvSpPr>
          <p:cNvPr id="57" name="Shape 5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defRPr sz="1600">
        <a:latin typeface="Lucida Grande"/>
        <a:ea typeface="Lucida Grande"/>
        <a:cs typeface="Lucida Grande"/>
        <a:sym typeface="Lucida Grande"/>
      </a:defRPr>
    </a:lvl1pPr>
    <a:lvl2pPr indent="228600" defTabSz="457200">
      <a:defRPr sz="1600">
        <a:latin typeface="Lucida Grande"/>
        <a:ea typeface="Lucida Grande"/>
        <a:cs typeface="Lucida Grande"/>
        <a:sym typeface="Lucida Grande"/>
      </a:defRPr>
    </a:lvl2pPr>
    <a:lvl3pPr indent="457200" defTabSz="457200">
      <a:defRPr sz="1600">
        <a:latin typeface="Lucida Grande"/>
        <a:ea typeface="Lucida Grande"/>
        <a:cs typeface="Lucida Grande"/>
        <a:sym typeface="Lucida Grande"/>
      </a:defRPr>
    </a:lvl3pPr>
    <a:lvl4pPr indent="685800" defTabSz="457200">
      <a:defRPr sz="1600">
        <a:latin typeface="Lucida Grande"/>
        <a:ea typeface="Lucida Grande"/>
        <a:cs typeface="Lucida Grande"/>
        <a:sym typeface="Lucida Grande"/>
      </a:defRPr>
    </a:lvl4pPr>
    <a:lvl5pPr indent="914400" defTabSz="457200">
      <a:defRPr sz="1600">
        <a:latin typeface="Lucida Grande"/>
        <a:ea typeface="Lucida Grande"/>
        <a:cs typeface="Lucida Grande"/>
        <a:sym typeface="Lucida Grande"/>
      </a:defRPr>
    </a:lvl5pPr>
    <a:lvl6pPr indent="1143000" defTabSz="457200">
      <a:defRPr sz="1600">
        <a:latin typeface="Lucida Grande"/>
        <a:ea typeface="Lucida Grande"/>
        <a:cs typeface="Lucida Grande"/>
        <a:sym typeface="Lucida Grande"/>
      </a:defRPr>
    </a:lvl6pPr>
    <a:lvl7pPr indent="1371600" defTabSz="457200">
      <a:defRPr sz="1600">
        <a:latin typeface="Lucida Grande"/>
        <a:ea typeface="Lucida Grande"/>
        <a:cs typeface="Lucida Grande"/>
        <a:sym typeface="Lucida Grande"/>
      </a:defRPr>
    </a:lvl7pPr>
    <a:lvl8pPr indent="1600200" defTabSz="457200">
      <a:defRPr sz="1600">
        <a:latin typeface="Lucida Grande"/>
        <a:ea typeface="Lucida Grande"/>
        <a:cs typeface="Lucida Grande"/>
        <a:sym typeface="Lucida Grande"/>
      </a:defRPr>
    </a:lvl8pPr>
    <a:lvl9pPr indent="1828800" defTabSz="457200">
      <a:defRPr sz="16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sldImg"/>
          </p:nvPr>
        </p:nvSpPr>
        <p:spPr>
          <a:prstGeom prst="rect">
            <a:avLst/>
          </a:prstGeom>
        </p:spPr>
        <p:txBody>
          <a:bodyPr/>
          <a:lstStyle/>
          <a:p>
            <a:pPr lvl="0"/>
          </a:p>
        </p:txBody>
      </p:sp>
      <p:sp>
        <p:nvSpPr>
          <p:cNvPr id="69" name="Shape 69"/>
          <p:cNvSpPr/>
          <p:nvPr>
            <p:ph type="body" sz="quarter" idx="1"/>
          </p:nvPr>
        </p:nvSpPr>
        <p:spPr>
          <a:prstGeom prst="rect">
            <a:avLst/>
          </a:prstGeom>
        </p:spPr>
        <p:txBody>
          <a:bodyPr/>
          <a:lstStyle/>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48">
                <a:latin typeface="Times New Roman"/>
                <a:ea typeface="Times New Roman"/>
                <a:cs typeface="Times New Roman"/>
                <a:sym typeface="Times New Roman"/>
              </a:rPr>
              <a:t>Heavily boosted by “stimulus money”</a:t>
            </a:r>
            <a:endParaRPr sz="1948">
              <a:latin typeface="Times New Roman"/>
              <a:ea typeface="Times New Roman"/>
              <a:cs typeface="Times New Roman"/>
              <a:sym typeface="Times New Roman"/>
            </a:endParaRPr>
          </a:p>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48">
                <a:latin typeface="Times New Roman"/>
                <a:ea typeface="Times New Roman"/>
                <a:cs typeface="Times New Roman"/>
                <a:sym typeface="Times New Roman"/>
              </a:rPr>
              <a:t>-Enabling informed participation by customers</a:t>
            </a:r>
            <a:endParaRPr sz="1948">
              <a:latin typeface="Times New Roman"/>
              <a:ea typeface="Times New Roman"/>
              <a:cs typeface="Times New Roman"/>
              <a:sym typeface="Times New Roman"/>
            </a:endParaRPr>
          </a:p>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48">
                <a:latin typeface="Times New Roman"/>
                <a:ea typeface="Times New Roman"/>
                <a:cs typeface="Times New Roman"/>
                <a:sym typeface="Times New Roman"/>
              </a:rPr>
              <a:t>-accommodating all generations and storage options</a:t>
            </a:r>
            <a:endParaRPr sz="1948">
              <a:latin typeface="Times New Roman"/>
              <a:ea typeface="Times New Roman"/>
              <a:cs typeface="Times New Roman"/>
              <a:sym typeface="Times New Roman"/>
            </a:endParaRPr>
          </a:p>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48">
                <a:latin typeface="Times New Roman"/>
                <a:ea typeface="Times New Roman"/>
                <a:cs typeface="Times New Roman"/>
                <a:sym typeface="Times New Roman"/>
              </a:rPr>
              <a:t>-enabling new products services and markets</a:t>
            </a:r>
            <a:endParaRPr sz="1948">
              <a:latin typeface="Times New Roman"/>
              <a:ea typeface="Times New Roman"/>
              <a:cs typeface="Times New Roman"/>
              <a:sym typeface="Times New Roman"/>
            </a:endParaRPr>
          </a:p>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48">
                <a:latin typeface="Times New Roman"/>
                <a:ea typeface="Times New Roman"/>
                <a:cs typeface="Times New Roman"/>
                <a:sym typeface="Times New Roman"/>
              </a:rPr>
              <a:t>-providing the power quality for the range of needs in the 21st century</a:t>
            </a:r>
            <a:endParaRPr sz="1948">
              <a:latin typeface="Times New Roman"/>
              <a:ea typeface="Times New Roman"/>
              <a:cs typeface="Times New Roman"/>
              <a:sym typeface="Times New Roman"/>
            </a:endParaRPr>
          </a:p>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48">
                <a:latin typeface="Times New Roman"/>
                <a:ea typeface="Times New Roman"/>
                <a:cs typeface="Times New Roman"/>
                <a:sym typeface="Times New Roman"/>
              </a:rPr>
              <a:t>-optimising asset utilisation and operating efficiently</a:t>
            </a:r>
            <a:endParaRPr sz="1948">
              <a:latin typeface="Times New Roman"/>
              <a:ea typeface="Times New Roman"/>
              <a:cs typeface="Times New Roman"/>
              <a:sym typeface="Times New Roman"/>
            </a:endParaRPr>
          </a:p>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48">
                <a:latin typeface="Times New Roman"/>
                <a:ea typeface="Times New Roman"/>
                <a:cs typeface="Times New Roman"/>
                <a:sym typeface="Times New Roman"/>
              </a:rPr>
              <a:t>-addressing disturbances through automated prevention, containment and restoration</a:t>
            </a:r>
            <a:endParaRPr sz="1948">
              <a:latin typeface="Times New Roman"/>
              <a:ea typeface="Times New Roman"/>
              <a:cs typeface="Times New Roman"/>
              <a:sym typeface="Times New Roman"/>
            </a:endParaRPr>
          </a:p>
          <a:p>
            <a:pPr lvl="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48">
                <a:latin typeface="Times New Roman"/>
                <a:ea typeface="Times New Roman"/>
                <a:cs typeface="Times New Roman"/>
                <a:sym typeface="Times New Roman"/>
              </a:rPr>
              <a:t>-operating resiliently against all hazards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lvl="0"/>
          </a:p>
        </p:txBody>
      </p:sp>
      <p:sp>
        <p:nvSpPr>
          <p:cNvPr id="155" name="Shape 155"/>
          <p:cNvSpPr/>
          <p:nvPr>
            <p:ph type="body" sz="quarter" idx="1"/>
          </p:nvPr>
        </p:nvSpPr>
        <p:spPr>
          <a:prstGeom prst="rect">
            <a:avLst/>
          </a:prstGeom>
        </p:spPr>
        <p:txBody>
          <a:bodyPr/>
          <a:lstStyle/>
          <a:p>
            <a:pPr lvl="0">
              <a:defRPr sz="1800"/>
            </a:pPr>
            <a:r>
              <a:rPr sz="1400">
                <a:latin typeface="Arial"/>
                <a:ea typeface="Arial"/>
                <a:cs typeface="Arial"/>
                <a:sym typeface="Arial"/>
              </a:rPr>
              <a:t>A network of mind-boggling complexity and cost</a:t>
            </a:r>
            <a:endParaRPr sz="1400">
              <a:latin typeface="Arial"/>
              <a:ea typeface="Arial"/>
              <a:cs typeface="Arial"/>
              <a:sym typeface="Arial"/>
            </a:endParaRPr>
          </a:p>
          <a:p>
            <a:pPr lvl="0">
              <a:defRPr sz="1800"/>
            </a:pPr>
            <a:r>
              <a:rPr sz="1400">
                <a:latin typeface="Arial"/>
                <a:ea typeface="Arial"/>
                <a:cs typeface="Arial"/>
                <a:sym typeface="Arial"/>
              </a:rPr>
              <a:t>massive amounts of data to be handled–and lost, and misread, and misallocated</a:t>
            </a:r>
            <a:endParaRPr sz="1400">
              <a:latin typeface="Arial"/>
              <a:ea typeface="Arial"/>
              <a:cs typeface="Arial"/>
              <a:sym typeface="Arial"/>
            </a:endParaRPr>
          </a:p>
          <a:p>
            <a:pPr lvl="0">
              <a:lnSpc>
                <a:spcPts val="3400"/>
              </a:lnSpc>
              <a:spcBef>
                <a:spcPts val="700"/>
              </a:spcBef>
              <a:defRPr sz="1800"/>
            </a:pPr>
            <a:r>
              <a:rPr sz="1400">
                <a:latin typeface="Arial"/>
                <a:ea typeface="Arial"/>
                <a:cs typeface="Arial"/>
                <a:sym typeface="Arial"/>
              </a:rPr>
              <a:t>'Without better security, this increased control can fall into the hands of criminals, giving them the ability to modify billing information and perhaps even control which customers or appliances get electricity,' Woolsey says. '90 to 95 per cent of the people working on the smart grid are not concerned about security and only see it as a last box they have to check.'</a:t>
            </a:r>
            <a:endParaRPr sz="1400">
              <a:latin typeface="Arial"/>
              <a:ea typeface="Arial"/>
              <a:cs typeface="Arial"/>
              <a:sym typeface="Arial"/>
            </a:endParaRPr>
          </a:p>
          <a:p>
            <a:pPr lvl="0">
              <a:lnSpc>
                <a:spcPts val="3400"/>
              </a:lnSpc>
              <a:spcBef>
                <a:spcPts val="700"/>
              </a:spcBef>
              <a:defRPr sz="1800"/>
            </a:pPr>
            <a:r>
              <a:rPr sz="1400">
                <a:latin typeface="Arial"/>
                <a:ea typeface="Arial"/>
                <a:cs typeface="Arial"/>
                <a:sym typeface="Arial"/>
              </a:rPr>
              <a:t>And exactly what is the benefit that offsets all this?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sldImg"/>
          </p:nvPr>
        </p:nvSpPr>
        <p:spPr>
          <a:prstGeom prst="rect">
            <a:avLst/>
          </a:prstGeom>
        </p:spPr>
        <p:txBody>
          <a:bodyPr/>
          <a:lstStyle/>
          <a:p>
            <a:pPr lvl="0"/>
          </a:p>
        </p:txBody>
      </p:sp>
      <p:sp>
        <p:nvSpPr>
          <p:cNvPr id="76" name="Shape 76"/>
          <p:cNvSpPr/>
          <p:nvPr>
            <p:ph type="body" sz="quarter" idx="1"/>
          </p:nvPr>
        </p:nvSpPr>
        <p:spPr>
          <a:prstGeom prst="rect">
            <a:avLst/>
          </a:prstGeom>
        </p:spPr>
        <p:txBody>
          <a:bodyPr/>
          <a:lstStyle/>
          <a:p>
            <a:pPr lvl="0">
              <a:defRPr sz="1800"/>
            </a:pPr>
            <a:r>
              <a:rPr sz="1600"/>
              <a:t>Little chance of being economic in the future</a:t>
            </a:r>
            <a:endParaRPr sz="1600"/>
          </a:p>
          <a:p>
            <a:pPr lvl="0">
              <a:defRPr sz="1800"/>
            </a:pPr>
            <a:r>
              <a:rPr sz="1600"/>
              <a:t> the big problem is long-term storage</a:t>
            </a:r>
            <a:endParaRPr sz="1600"/>
          </a:p>
          <a:p>
            <a:pPr lvl="0">
              <a:defRPr sz="1800"/>
            </a:pPr>
            <a:r>
              <a:rPr sz="1600"/>
              <a:t> the world have lots of energy</a:t>
            </a:r>
            <a:endParaRPr sz="1600"/>
          </a:p>
          <a:p>
            <a:pPr lvl="0">
              <a:defRPr sz="1800"/>
            </a:pPr>
            <a:r>
              <a:rPr sz="1600"/>
              <a:t> all we need to do is decide to make use of it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sldImg"/>
          </p:nvPr>
        </p:nvSpPr>
        <p:spPr>
          <a:prstGeom prst="rect">
            <a:avLst/>
          </a:prstGeom>
        </p:spPr>
        <p:txBody>
          <a:bodyPr/>
          <a:lstStyle/>
          <a:p>
            <a:pPr lvl="0"/>
          </a:p>
        </p:txBody>
      </p:sp>
      <p:sp>
        <p:nvSpPr>
          <p:cNvPr id="88" name="Shape 88"/>
          <p:cNvSpPr/>
          <p:nvPr>
            <p:ph type="body" sz="quarter" idx="1"/>
          </p:nvPr>
        </p:nvSpPr>
        <p:spPr>
          <a:prstGeom prst="rect">
            <a:avLst/>
          </a:prstGeom>
        </p:spPr>
        <p:txBody>
          <a:bodyPr/>
          <a:lstStyle/>
          <a:p>
            <a:pPr lvl="0">
              <a:defRPr sz="1800"/>
            </a:pPr>
            <a:r>
              <a:rPr sz="1600"/>
              <a:t> The dream needs multidirectional power flows and very complex communications</a:t>
            </a:r>
            <a:endParaRPr sz="1600"/>
          </a:p>
          <a:p>
            <a:pPr lvl="0">
              <a:defRPr sz="1800"/>
            </a:pPr>
            <a:r>
              <a:rPr sz="1600"/>
              <a:t> and there is one special factor for New Zealand –ripple control</a:t>
            </a:r>
            <a:endParaRPr sz="1600"/>
          </a:p>
          <a:p>
            <a:pPr lvl="0">
              <a:defRPr sz="1800"/>
            </a:pPr>
            <a:r>
              <a:rPr sz="1600"/>
              <a:t>We already communicate with –and manage–our loads</a:t>
            </a:r>
            <a:endParaRPr sz="1600"/>
          </a:p>
          <a:p>
            <a:pPr lvl="0">
              <a:defRPr sz="1800"/>
            </a:pPr>
            <a:r>
              <a:rPr sz="1600"/>
              <a:t> There must be very large benefits to pay for the complexity and the risk</a:t>
            </a:r>
            <a:endParaRPr sz="1600"/>
          </a:p>
          <a:p>
            <a:pPr lvl="0">
              <a:defRPr sz="1800"/>
            </a:pPr>
            <a:endParaRPr sz="16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sldImg"/>
          </p:nvPr>
        </p:nvSpPr>
        <p:spPr>
          <a:prstGeom prst="rect">
            <a:avLst/>
          </a:prstGeom>
        </p:spPr>
        <p:txBody>
          <a:bodyPr/>
          <a:lstStyle/>
          <a:p>
            <a:pPr lvl="0"/>
          </a:p>
        </p:txBody>
      </p:sp>
      <p:sp>
        <p:nvSpPr>
          <p:cNvPr id="95" name="Shape 95"/>
          <p:cNvSpPr/>
          <p:nvPr>
            <p:ph type="body" sz="quarter" idx="1"/>
          </p:nvPr>
        </p:nvSpPr>
        <p:spPr>
          <a:prstGeom prst="rect">
            <a:avLst/>
          </a:prstGeom>
        </p:spPr>
        <p:txBody>
          <a:bodyPr/>
          <a:lstStyle/>
          <a:p>
            <a:pPr lvl="0">
              <a:defRPr sz="1800"/>
            </a:pPr>
            <a:r>
              <a:rPr sz="1400"/>
              <a:t>I trawled the Internet to find out why</a:t>
            </a:r>
            <a:endParaRPr sz="1400"/>
          </a:p>
          <a:p>
            <a:pPr lvl="0">
              <a:defRPr sz="1800"/>
            </a:pPr>
            <a:r>
              <a:rPr sz="1400"/>
              <a:t> imply with EU directives was the most common reason</a:t>
            </a:r>
            <a:endParaRPr sz="1400"/>
          </a:p>
          <a:p>
            <a:pPr lvl="0">
              <a:defRPr sz="1800"/>
            </a:pPr>
            <a:r>
              <a:rPr sz="1400"/>
              <a:t> very few had carried out a cost benefit analysis and most were negative</a:t>
            </a:r>
            <a:endParaRPr sz="1400"/>
          </a:p>
          <a:p>
            <a:pPr lvl="0">
              <a:defRPr sz="1800"/>
            </a:pPr>
            <a:r>
              <a:rPr sz="1400"/>
              <a:t> Ireland</a:t>
            </a:r>
            <a:endParaRPr sz="1400"/>
          </a:p>
          <a:p>
            <a:pPr lvl="0">
              <a:defRPr sz="1800"/>
            </a:pPr>
            <a:r>
              <a:rPr sz="1400"/>
              <a:t> energy efficiency–why will it help?</a:t>
            </a:r>
            <a:endParaRPr sz="1400"/>
          </a:p>
          <a:p>
            <a:pPr lvl="0">
              <a:defRPr sz="1800"/>
            </a:pPr>
            <a:r>
              <a:rPr sz="1400"/>
              <a:t> Peak demand–we’ve got that covered</a:t>
            </a:r>
            <a:endParaRPr sz="1400"/>
          </a:p>
          <a:p>
            <a:pPr lvl="0">
              <a:defRPr sz="1800"/>
            </a:pPr>
            <a:r>
              <a:rPr sz="1400"/>
              <a:t> renewable and micro generation–heavily subsidised and a major burden on consumers already</a:t>
            </a:r>
            <a:endParaRPr sz="1400"/>
          </a:p>
          <a:p>
            <a:pPr lvl="0">
              <a:defRPr sz="1800"/>
            </a:pPr>
            <a:r>
              <a:rPr sz="1400"/>
              <a:t> enhance competition–by increasing the cost?</a:t>
            </a:r>
            <a:endParaRPr sz="1400"/>
          </a:p>
          <a:p>
            <a:pPr lvl="0">
              <a:defRPr sz="1800"/>
            </a:pPr>
            <a:r>
              <a:rPr sz="1400"/>
              <a:t>What on earth does that mean?</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sldImg"/>
          </p:nvPr>
        </p:nvSpPr>
        <p:spPr>
          <a:prstGeom prst="rect">
            <a:avLst/>
          </a:prstGeom>
        </p:spPr>
        <p:txBody>
          <a:bodyPr/>
          <a:lstStyle/>
          <a:p>
            <a:pPr lvl="0"/>
          </a:p>
        </p:txBody>
      </p:sp>
      <p:sp>
        <p:nvSpPr>
          <p:cNvPr id="106" name="Shape 106"/>
          <p:cNvSpPr/>
          <p:nvPr>
            <p:ph type="body" sz="quarter" idx="1"/>
          </p:nvPr>
        </p:nvSpPr>
        <p:spPr>
          <a:prstGeom prst="rect">
            <a:avLst/>
          </a:prstGeom>
        </p:spPr>
        <p:txBody>
          <a:bodyPr/>
          <a:lstStyle/>
          <a:p>
            <a:pPr lvl="0">
              <a:defRPr sz="1800"/>
            </a:pPr>
            <a:r>
              <a:rPr sz="1600"/>
              <a:t>The obvious explanation for the stasis in electricity use is improved efficiency.  So while every household has made more and more use of the benefits of electricity, technological progress has ensured that we don’t need any more of it.  Most of this happened long before EECA was even dreamed of!</a:t>
            </a:r>
            <a:endParaRPr sz="1600"/>
          </a:p>
          <a:p>
            <a:pPr lvl="0">
              <a:defRPr sz="1800"/>
            </a:pPr>
            <a:r>
              <a:rPr sz="1600"/>
              <a:t>Exactly how can smart metering improve on this?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sldImg"/>
          </p:nvPr>
        </p:nvSpPr>
        <p:spPr>
          <a:prstGeom prst="rect">
            <a:avLst/>
          </a:prstGeom>
        </p:spPr>
        <p:txBody>
          <a:bodyPr/>
          <a:lstStyle/>
          <a:p>
            <a:pPr lvl="0"/>
          </a:p>
        </p:txBody>
      </p:sp>
      <p:sp>
        <p:nvSpPr>
          <p:cNvPr id="112" name="Shape 112"/>
          <p:cNvSpPr/>
          <p:nvPr>
            <p:ph type="body" sz="quarter" idx="1"/>
          </p:nvPr>
        </p:nvSpPr>
        <p:spPr>
          <a:prstGeom prst="rect">
            <a:avLst/>
          </a:prstGeom>
        </p:spPr>
        <p:txBody>
          <a:bodyPr/>
          <a:lstStyle/>
          <a:p>
            <a:pPr lvl="0">
              <a:defRPr sz="1800"/>
            </a:pPr>
            <a:r>
              <a:rPr sz="1400"/>
              <a:t>More frequent readings are a good idea–but how much can we afford to spend on that?</a:t>
            </a:r>
            <a:endParaRPr sz="1400"/>
          </a:p>
          <a:p>
            <a:pPr lvl="0">
              <a:defRPr sz="1800"/>
            </a:pPr>
            <a:r>
              <a:rPr sz="1400"/>
              <a:t> -How many consumers are really interested in what they use every day or every hour?</a:t>
            </a:r>
            <a:endParaRPr sz="1400"/>
          </a:p>
          <a:p>
            <a:pPr lvl="0">
              <a:defRPr sz="1800"/>
            </a:pPr>
            <a:r>
              <a:rPr sz="1400"/>
              <a:t>- but how long before we have them?</a:t>
            </a:r>
            <a:endParaRPr sz="1400"/>
          </a:p>
          <a:p>
            <a:pPr lvl="0">
              <a:defRPr sz="1800"/>
            </a:pPr>
            <a:r>
              <a:rPr sz="1400"/>
              <a:t> -Microgeneration needs heavily subsidised feed in tariffs–we don’t need that!</a:t>
            </a:r>
            <a:endParaRPr sz="1400"/>
          </a:p>
          <a:p>
            <a:pPr lvl="0">
              <a:defRPr sz="1800"/>
            </a:pPr>
            <a:r>
              <a:rPr sz="1400"/>
              <a:t> -replacing a perfectly good ripple control system</a:t>
            </a:r>
            <a:endParaRPr sz="1400"/>
          </a:p>
          <a:p>
            <a:pPr lvl="0">
              <a:defRPr sz="1800"/>
            </a:pPr>
            <a:r>
              <a:rPr sz="1400"/>
              <a:t>So we are left with the one job that that is done very well now.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sldImg"/>
          </p:nvPr>
        </p:nvSpPr>
        <p:spPr>
          <a:prstGeom prst="rect">
            <a:avLst/>
          </a:prstGeom>
        </p:spPr>
        <p:txBody>
          <a:bodyPr/>
          <a:lstStyle/>
          <a:p>
            <a:pPr lvl="0"/>
          </a:p>
        </p:txBody>
      </p:sp>
      <p:sp>
        <p:nvSpPr>
          <p:cNvPr id="119" name="Shape 119"/>
          <p:cNvSpPr/>
          <p:nvPr>
            <p:ph type="body" sz="quarter" idx="1"/>
          </p:nvPr>
        </p:nvSpPr>
        <p:spPr>
          <a:prstGeom prst="rect">
            <a:avLst/>
          </a:prstGeom>
        </p:spPr>
        <p:txBody>
          <a:bodyPr/>
          <a:lstStyle/>
          <a:p>
            <a:pPr lvl="1" indent="0">
              <a:defRPr sz="1800"/>
            </a:pPr>
            <a:r>
              <a:rPr sz="2100">
                <a:solidFill>
                  <a:srgbClr val="212121"/>
                </a:solidFill>
                <a:latin typeface="+mn-lt"/>
                <a:ea typeface="+mn-ea"/>
                <a:cs typeface="+mn-cs"/>
                <a:sym typeface="Gill Sans"/>
              </a:rPr>
              <a:t>The dream is that consumers will be incentivised to manage their own demand on a day by day basis</a:t>
            </a:r>
            <a:endParaRPr sz="2100">
              <a:solidFill>
                <a:srgbClr val="212121"/>
              </a:solidFill>
              <a:latin typeface="+mn-lt"/>
              <a:ea typeface="+mn-ea"/>
              <a:cs typeface="+mn-cs"/>
              <a:sym typeface="Gill Sans"/>
            </a:endParaRPr>
          </a:p>
          <a:p>
            <a:pPr lvl="1" indent="0">
              <a:defRPr sz="1800"/>
            </a:pPr>
            <a:r>
              <a:rPr sz="2100">
                <a:solidFill>
                  <a:srgbClr val="212121"/>
                </a:solidFill>
                <a:latin typeface="+mn-lt"/>
                <a:ea typeface="+mn-ea"/>
                <a:cs typeface="+mn-cs"/>
                <a:sym typeface="Gill Sans"/>
              </a:rPr>
              <a:t>But what happens if they decide it is a waste of time or do it only when they have got nothing better to do?</a:t>
            </a:r>
            <a:endParaRPr sz="2100">
              <a:solidFill>
                <a:srgbClr val="212121"/>
              </a:solidFill>
              <a:latin typeface="+mn-lt"/>
              <a:ea typeface="+mn-ea"/>
              <a:cs typeface="+mn-cs"/>
              <a:sym typeface="Gill Sans"/>
            </a:endParaRPr>
          </a:p>
          <a:p>
            <a:pPr lvl="1" indent="0">
              <a:defRPr sz="1800"/>
            </a:pPr>
            <a:r>
              <a:rPr sz="2100">
                <a:solidFill>
                  <a:srgbClr val="212121"/>
                </a:solidFill>
                <a:latin typeface="+mn-lt"/>
                <a:ea typeface="+mn-ea"/>
                <a:cs typeface="+mn-cs"/>
                <a:sym typeface="Gill Sans"/>
              </a:rPr>
              <a:t>Demand-side management must be predictable to be useful to the system operator–Very important</a:t>
            </a:r>
            <a:endParaRPr sz="2100">
              <a:solidFill>
                <a:srgbClr val="212121"/>
              </a:solidFill>
              <a:latin typeface="+mn-lt"/>
              <a:ea typeface="+mn-ea"/>
              <a:cs typeface="+mn-cs"/>
              <a:sym typeface="Gill Sans"/>
            </a:endParaRPr>
          </a:p>
          <a:p>
            <a:pPr lvl="1" indent="0">
              <a:defRPr sz="1800"/>
            </a:pPr>
            <a:r>
              <a:rPr sz="2100">
                <a:solidFill>
                  <a:srgbClr val="212121"/>
                </a:solidFill>
                <a:latin typeface="+mn-lt"/>
                <a:ea typeface="+mn-ea"/>
                <a:cs typeface="+mn-cs"/>
                <a:sym typeface="Gill Sans"/>
              </a:rPr>
              <a:t>So it has to be obligatory and managed centrally</a:t>
            </a:r>
            <a:endParaRPr sz="2100">
              <a:solidFill>
                <a:srgbClr val="212121"/>
              </a:solidFill>
              <a:latin typeface="+mn-lt"/>
              <a:ea typeface="+mn-ea"/>
              <a:cs typeface="+mn-cs"/>
              <a:sym typeface="Gill Sans"/>
            </a:endParaRPr>
          </a:p>
          <a:p>
            <a:pPr lvl="1" indent="0">
              <a:defRPr sz="1800"/>
            </a:pPr>
            <a:r>
              <a:rPr sz="2100">
                <a:solidFill>
                  <a:srgbClr val="212121"/>
                </a:solidFill>
                <a:latin typeface="+mn-lt"/>
                <a:ea typeface="+mn-ea"/>
                <a:cs typeface="+mn-cs"/>
                <a:sym typeface="Gill Sans"/>
              </a:rPr>
              <a:t>So why do we need smart metering?  ripple control can also manage appliances–it is doing so in Australia</a:t>
            </a:r>
            <a:endParaRPr sz="2100">
              <a:solidFill>
                <a:srgbClr val="212121"/>
              </a:solidFill>
              <a:latin typeface="+mn-lt"/>
              <a:ea typeface="+mn-ea"/>
              <a:cs typeface="+mn-cs"/>
              <a:sym typeface="Gill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lvl="0"/>
          </a:p>
        </p:txBody>
      </p:sp>
      <p:sp>
        <p:nvSpPr>
          <p:cNvPr id="126" name="Shape 126"/>
          <p:cNvSpPr/>
          <p:nvPr>
            <p:ph type="body" sz="quarter" idx="1"/>
          </p:nvPr>
        </p:nvSpPr>
        <p:spPr>
          <a:prstGeom prst="rect">
            <a:avLst/>
          </a:prstGeom>
        </p:spPr>
        <p:txBody>
          <a:bodyPr/>
          <a:lstStyle/>
          <a:p>
            <a:pPr lvl="0">
              <a:defRPr sz="1800"/>
            </a:pPr>
            <a:r>
              <a:rPr sz="1600"/>
              <a:t>Water heating and, to a degree, refrigeration could be managed invisibly</a:t>
            </a:r>
            <a:endParaRPr sz="1600"/>
          </a:p>
          <a:p>
            <a:pPr lvl="0">
              <a:defRPr sz="1800"/>
            </a:pPr>
            <a:r>
              <a:rPr sz="1600"/>
              <a:t> none of the others can</a:t>
            </a:r>
            <a:endParaRPr sz="1600"/>
          </a:p>
          <a:p>
            <a:pPr lvl="0">
              <a:defRPr sz="1800"/>
            </a:pPr>
            <a:r>
              <a:rPr sz="1600"/>
              <a:t> anyway, they don’t use much power</a:t>
            </a:r>
            <a:endParaRPr sz="1600"/>
          </a:p>
          <a:p>
            <a:pPr lvl="0">
              <a:defRPr sz="1800"/>
            </a:pPr>
            <a:r>
              <a:rPr sz="1600"/>
              <a:t>the huge benefit comes from water heating because it alone makes a major difference to peak demand</a:t>
            </a:r>
            <a:endParaRPr sz="16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lvl="0"/>
          </a:p>
        </p:txBody>
      </p:sp>
      <p:sp>
        <p:nvSpPr>
          <p:cNvPr id="133" name="Shape 133"/>
          <p:cNvSpPr/>
          <p:nvPr>
            <p:ph type="body" sz="quarter" idx="1"/>
          </p:nvPr>
        </p:nvSpPr>
        <p:spPr>
          <a:prstGeom prst="rect">
            <a:avLst/>
          </a:prstGeom>
        </p:spPr>
        <p:txBody>
          <a:bodyPr/>
          <a:lstStyle/>
          <a:p>
            <a:pPr lvl="0">
              <a:defRPr sz="1800"/>
            </a:pPr>
            <a:r>
              <a:rPr sz="1400"/>
              <a:t>Load curves on a high demand day</a:t>
            </a:r>
            <a:endParaRPr sz="1400"/>
          </a:p>
          <a:p>
            <a:pPr lvl="0">
              <a:defRPr sz="1800"/>
            </a:pPr>
            <a:r>
              <a:rPr sz="1400"/>
              <a:t>  the North Island is not controlling demand</a:t>
            </a:r>
            <a:endParaRPr sz="1400"/>
          </a:p>
          <a:p>
            <a:pPr lvl="0">
              <a:defRPr sz="1800"/>
            </a:pPr>
            <a:r>
              <a:rPr sz="1400"/>
              <a:t>South Island is controlling demand</a:t>
            </a:r>
            <a:endParaRPr sz="1400"/>
          </a:p>
          <a:p>
            <a:pPr lvl="0">
              <a:defRPr sz="1800"/>
            </a:pPr>
            <a:r>
              <a:rPr sz="1400"/>
              <a:t> why the difference?</a:t>
            </a:r>
            <a:endParaRPr sz="1400"/>
          </a:p>
          <a:p>
            <a:pPr lvl="0">
              <a:defRPr sz="1800"/>
            </a:pPr>
            <a:r>
              <a:rPr sz="1400"/>
              <a:t>There is no real incentive on the lines companies or the retailers to manage demand–Apart from loading on the lines company system</a:t>
            </a:r>
            <a:endParaRPr sz="1400"/>
          </a:p>
          <a:p>
            <a:pPr lvl="0">
              <a:defRPr sz="1800"/>
            </a:pPr>
            <a:r>
              <a:rPr sz="1400"/>
              <a:t>but the South Island lines companies are doing it anyway</a:t>
            </a:r>
            <a:endParaRPr sz="1400"/>
          </a:p>
          <a:p>
            <a:pPr lvl="0">
              <a:defRPr sz="1800"/>
            </a:pPr>
            <a:r>
              <a:rPr sz="1400"/>
              <a:t> 40 years ago, everyone did it and New Zealand load was substantially constant for 12 hours on a peak demand day</a:t>
            </a:r>
            <a:endParaRPr sz="1400"/>
          </a:p>
          <a:p>
            <a:pPr lvl="0">
              <a:defRPr sz="1800"/>
            </a:pPr>
            <a:r>
              <a:rPr sz="1400"/>
              <a:t> if we did that now, it would save us two or 300 MW of generating capacity</a:t>
            </a:r>
            <a:endParaRPr sz="1400"/>
          </a:p>
          <a:p>
            <a:pPr lvl="0">
              <a:defRPr sz="1800"/>
            </a:pPr>
            <a:r>
              <a:rPr sz="1400"/>
              <a:t> with lots of wind power, it is even more important</a:t>
            </a:r>
            <a:endParaRPr sz="1400"/>
          </a:p>
          <a:p>
            <a:pPr lvl="0">
              <a:defRPr sz="1800"/>
            </a:pPr>
            <a:r>
              <a:rPr sz="1400"/>
              <a:t> windpower puts extra fluctuating demands on the remaining generation</a:t>
            </a:r>
            <a:endParaRPr sz="14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spTree>
      <p:nvGrpSpPr>
        <p:cNvPr id="1" name=""/>
        <p:cNvGrpSpPr/>
        <p:nvPr/>
      </p:nvGrpSpPr>
      <p:grpSpPr>
        <a:xfrm>
          <a:off x="0" y="0"/>
          <a:ext cx="0" cy="0"/>
          <a:chOff x="0" y="0"/>
          <a:chExt cx="0" cy="0"/>
        </a:xfrm>
      </p:grpSpPr>
      <p:pic>
        <p:nvPicPr>
          <p:cNvPr id="7" name="droppedImage.pdf"/>
          <p:cNvPicPr/>
          <p:nvPr/>
        </p:nvPicPr>
        <p:blipFill>
          <a:blip r:embed="rId2">
            <a:extLst/>
          </a:blip>
          <a:stretch>
            <a:fillRect/>
          </a:stretch>
        </p:blipFill>
        <p:spPr>
          <a:xfrm>
            <a:off x="7874000" y="0"/>
            <a:ext cx="2260600" cy="815408"/>
          </a:xfrm>
          <a:prstGeom prst="rect">
            <a:avLst/>
          </a:prstGeom>
          <a:ln w="12700">
            <a:miter lim="400000"/>
          </a:ln>
        </p:spPr>
      </p:pic>
      <p:sp>
        <p:nvSpPr>
          <p:cNvPr id="8" name="Shape 8"/>
          <p:cNvSpPr/>
          <p:nvPr>
            <p:ph type="title"/>
          </p:nvPr>
        </p:nvSpPr>
        <p:spPr>
          <a:xfrm>
            <a:off x="990600" y="1282700"/>
            <a:ext cx="8178800" cy="2578100"/>
          </a:xfrm>
          <a:prstGeom prst="rect">
            <a:avLst/>
          </a:prstGeom>
        </p:spPr>
        <p:txBody>
          <a:bodyPr anchor="b"/>
          <a:lstStyle/>
          <a:p>
            <a:pPr lvl="0">
              <a:defRPr sz="1800">
                <a:solidFill>
                  <a:srgbClr val="000000"/>
                </a:solidFill>
              </a:defRPr>
            </a:pPr>
            <a:r>
              <a:rPr sz="6400">
                <a:solidFill>
                  <a:srgbClr val="FFFFFF"/>
                </a:solidFill>
              </a:rPr>
              <a:t>Title Text</a:t>
            </a:r>
          </a:p>
        </p:txBody>
      </p:sp>
      <p:sp>
        <p:nvSpPr>
          <p:cNvPr id="9" name="Shape 9"/>
          <p:cNvSpPr/>
          <p:nvPr>
            <p:ph type="body" idx="1"/>
          </p:nvPr>
        </p:nvSpPr>
        <p:spPr>
          <a:xfrm>
            <a:off x="990600" y="3924300"/>
            <a:ext cx="8178800" cy="889000"/>
          </a:xfrm>
          <a:prstGeom prst="rect">
            <a:avLst/>
          </a:prstGeom>
        </p:spPr>
        <p:txBody>
          <a:bodyPr anchor="t"/>
          <a:lstStyle>
            <a:lvl1pPr algn="ctr">
              <a:spcBef>
                <a:spcPts val="0"/>
              </a:spcBef>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
        <p:nvSpPr>
          <p:cNvPr id="10" name="Shape 1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spTree>
      <p:nvGrpSpPr>
        <p:cNvPr id="1" name=""/>
        <p:cNvGrpSpPr/>
        <p:nvPr/>
      </p:nvGrpSpPr>
      <p:grpSpPr>
        <a:xfrm>
          <a:off x="0" y="0"/>
          <a:ext cx="0" cy="0"/>
          <a:chOff x="0" y="0"/>
          <a:chExt cx="0" cy="0"/>
        </a:xfrm>
      </p:grpSpPr>
      <p:sp>
        <p:nvSpPr>
          <p:cNvPr id="37" name="Shape 37"/>
          <p:cNvSpPr/>
          <p:nvPr>
            <p:ph type="title"/>
          </p:nvPr>
        </p:nvSpPr>
        <p:spPr>
          <a:xfrm>
            <a:off x="495300" y="1193800"/>
            <a:ext cx="4584700" cy="2578100"/>
          </a:xfrm>
          <a:prstGeom prst="rect">
            <a:avLst/>
          </a:prstGeom>
        </p:spPr>
        <p:txBody>
          <a:bodyPr anchor="b"/>
          <a:lstStyle>
            <a:lvl1pPr>
              <a:defRPr sz="5400"/>
            </a:lvl1pPr>
          </a:lstStyle>
          <a:p>
            <a:pPr lvl="0">
              <a:defRPr sz="1800">
                <a:solidFill>
                  <a:srgbClr val="000000"/>
                </a:solidFill>
              </a:defRPr>
            </a:pPr>
            <a:r>
              <a:rPr sz="5400">
                <a:solidFill>
                  <a:srgbClr val="FFFFFF"/>
                </a:solidFill>
              </a:rPr>
              <a:t>Title Text</a:t>
            </a:r>
          </a:p>
        </p:txBody>
      </p:sp>
      <p:sp>
        <p:nvSpPr>
          <p:cNvPr id="38" name="Shape 38"/>
          <p:cNvSpPr/>
          <p:nvPr>
            <p:ph type="body" idx="1"/>
          </p:nvPr>
        </p:nvSpPr>
        <p:spPr>
          <a:xfrm>
            <a:off x="495300" y="3835400"/>
            <a:ext cx="4584700" cy="2578100"/>
          </a:xfrm>
          <a:prstGeom prst="rect">
            <a:avLst/>
          </a:prstGeom>
        </p:spPr>
        <p:txBody>
          <a:bodyPr anchor="t"/>
          <a:lstStyle>
            <a:lvl1pPr algn="ctr">
              <a:spcBef>
                <a:spcPts val="0"/>
              </a:spcBef>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lvl="0">
              <a:defRPr sz="1800">
                <a:solidFill>
                  <a:srgbClr val="000000"/>
                </a:solidFill>
              </a:defRPr>
            </a:pPr>
            <a:r>
              <a:rPr sz="2600">
                <a:solidFill>
                  <a:srgbClr val="FFFFFF"/>
                </a:solidFill>
              </a:rPr>
              <a:t>Body Level One</a:t>
            </a:r>
            <a:endParaRPr sz="2600">
              <a:solidFill>
                <a:srgbClr val="FFFFFF"/>
              </a:solidFill>
            </a:endParaRPr>
          </a:p>
          <a:p>
            <a:pPr lvl="1">
              <a:defRPr sz="1800">
                <a:solidFill>
                  <a:srgbClr val="000000"/>
                </a:solidFill>
              </a:defRPr>
            </a:pPr>
            <a:r>
              <a:rPr sz="2600">
                <a:solidFill>
                  <a:srgbClr val="FFFFFF"/>
                </a:solidFill>
              </a:rPr>
              <a:t>Body Level Two</a:t>
            </a:r>
            <a:endParaRPr sz="2600">
              <a:solidFill>
                <a:srgbClr val="FFFFFF"/>
              </a:solidFill>
            </a:endParaRPr>
          </a:p>
          <a:p>
            <a:pPr lvl="2">
              <a:defRPr sz="1800">
                <a:solidFill>
                  <a:srgbClr val="000000"/>
                </a:solidFill>
              </a:defRPr>
            </a:pPr>
            <a:r>
              <a:rPr sz="2600">
                <a:solidFill>
                  <a:srgbClr val="FFFFFF"/>
                </a:solidFill>
              </a:rPr>
              <a:t>Body Level Three</a:t>
            </a:r>
            <a:endParaRPr sz="2600">
              <a:solidFill>
                <a:srgbClr val="FFFFFF"/>
              </a:solidFill>
            </a:endParaRPr>
          </a:p>
          <a:p>
            <a:pPr lvl="3">
              <a:defRPr sz="1800">
                <a:solidFill>
                  <a:srgbClr val="000000"/>
                </a:solidFill>
              </a:defRPr>
            </a:pPr>
            <a:r>
              <a:rPr sz="2600">
                <a:solidFill>
                  <a:srgbClr val="FFFFFF"/>
                </a:solidFill>
              </a:rPr>
              <a:t>Body Level Four</a:t>
            </a:r>
            <a:endParaRPr sz="2600">
              <a:solidFill>
                <a:srgbClr val="FFFFFF"/>
              </a:solidFill>
            </a:endParaRPr>
          </a:p>
          <a:p>
            <a:pPr lvl="4">
              <a:defRPr sz="1800">
                <a:solidFill>
                  <a:srgbClr val="000000"/>
                </a:solidFill>
              </a:defRPr>
            </a:pPr>
            <a:r>
              <a:rPr sz="2600">
                <a:solidFill>
                  <a:srgbClr val="FFFFFF"/>
                </a:solidFill>
              </a:rPr>
              <a:t>Body Level Five</a:t>
            </a:r>
          </a:p>
        </p:txBody>
      </p:sp>
      <p:sp>
        <p:nvSpPr>
          <p:cNvPr id="39" name="Shape 3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Reflection">
    <p:spTree>
      <p:nvGrpSpPr>
        <p:cNvPr id="1" name=""/>
        <p:cNvGrpSpPr/>
        <p:nvPr/>
      </p:nvGrpSpPr>
      <p:grpSpPr>
        <a:xfrm>
          <a:off x="0" y="0"/>
          <a:ext cx="0" cy="0"/>
          <a:chOff x="0" y="0"/>
          <a:chExt cx="0" cy="0"/>
        </a:xfrm>
      </p:grpSpPr>
      <p:sp>
        <p:nvSpPr>
          <p:cNvPr id="41" name="Shape 41"/>
          <p:cNvSpPr/>
          <p:nvPr>
            <p:ph type="title"/>
          </p:nvPr>
        </p:nvSpPr>
        <p:spPr>
          <a:xfrm>
            <a:off x="495300" y="1193800"/>
            <a:ext cx="4584700" cy="2578100"/>
          </a:xfrm>
          <a:prstGeom prst="rect">
            <a:avLst/>
          </a:prstGeom>
        </p:spPr>
        <p:txBody>
          <a:bodyPr anchor="b"/>
          <a:lstStyle>
            <a:lvl1pPr>
              <a:defRPr sz="5400"/>
            </a:lvl1pPr>
          </a:lstStyle>
          <a:p>
            <a:pPr lvl="0">
              <a:defRPr sz="1800">
                <a:solidFill>
                  <a:srgbClr val="000000"/>
                </a:solidFill>
              </a:defRPr>
            </a:pPr>
            <a:r>
              <a:rPr sz="5400">
                <a:solidFill>
                  <a:srgbClr val="FFFFFF"/>
                </a:solidFill>
              </a:rPr>
              <a:t>Title Text</a:t>
            </a:r>
          </a:p>
        </p:txBody>
      </p:sp>
      <p:sp>
        <p:nvSpPr>
          <p:cNvPr id="42" name="Shape 42"/>
          <p:cNvSpPr/>
          <p:nvPr>
            <p:ph type="body" idx="1"/>
          </p:nvPr>
        </p:nvSpPr>
        <p:spPr>
          <a:xfrm>
            <a:off x="495300" y="3835400"/>
            <a:ext cx="4584700" cy="2578100"/>
          </a:xfrm>
          <a:prstGeom prst="rect">
            <a:avLst/>
          </a:prstGeom>
        </p:spPr>
        <p:txBody>
          <a:bodyPr anchor="t"/>
          <a:lstStyle>
            <a:lvl1pPr algn="ctr">
              <a:spcBef>
                <a:spcPts val="0"/>
              </a:spcBef>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lvl="0">
              <a:defRPr sz="1800">
                <a:solidFill>
                  <a:srgbClr val="000000"/>
                </a:solidFill>
              </a:defRPr>
            </a:pPr>
            <a:r>
              <a:rPr sz="2600">
                <a:solidFill>
                  <a:srgbClr val="FFFFFF"/>
                </a:solidFill>
              </a:rPr>
              <a:t>Body Level One</a:t>
            </a:r>
            <a:endParaRPr sz="2600">
              <a:solidFill>
                <a:srgbClr val="FFFFFF"/>
              </a:solidFill>
            </a:endParaRPr>
          </a:p>
          <a:p>
            <a:pPr lvl="1">
              <a:defRPr sz="1800">
                <a:solidFill>
                  <a:srgbClr val="000000"/>
                </a:solidFill>
              </a:defRPr>
            </a:pPr>
            <a:r>
              <a:rPr sz="2600">
                <a:solidFill>
                  <a:srgbClr val="FFFFFF"/>
                </a:solidFill>
              </a:rPr>
              <a:t>Body Level Two</a:t>
            </a:r>
            <a:endParaRPr sz="2600">
              <a:solidFill>
                <a:srgbClr val="FFFFFF"/>
              </a:solidFill>
            </a:endParaRPr>
          </a:p>
          <a:p>
            <a:pPr lvl="2">
              <a:defRPr sz="1800">
                <a:solidFill>
                  <a:srgbClr val="000000"/>
                </a:solidFill>
              </a:defRPr>
            </a:pPr>
            <a:r>
              <a:rPr sz="2600">
                <a:solidFill>
                  <a:srgbClr val="FFFFFF"/>
                </a:solidFill>
              </a:rPr>
              <a:t>Body Level Three</a:t>
            </a:r>
            <a:endParaRPr sz="2600">
              <a:solidFill>
                <a:srgbClr val="FFFFFF"/>
              </a:solidFill>
            </a:endParaRPr>
          </a:p>
          <a:p>
            <a:pPr lvl="3">
              <a:defRPr sz="1800">
                <a:solidFill>
                  <a:srgbClr val="000000"/>
                </a:solidFill>
              </a:defRPr>
            </a:pPr>
            <a:r>
              <a:rPr sz="2600">
                <a:solidFill>
                  <a:srgbClr val="FFFFFF"/>
                </a:solidFill>
              </a:rPr>
              <a:t>Body Level Four</a:t>
            </a:r>
            <a:endParaRPr sz="2600">
              <a:solidFill>
                <a:srgbClr val="FFFFFF"/>
              </a:solidFill>
            </a:endParaRPr>
          </a:p>
          <a:p>
            <a:pPr lvl="4">
              <a:defRPr sz="1800">
                <a:solidFill>
                  <a:srgbClr val="000000"/>
                </a:solidFill>
              </a:defRPr>
            </a:pPr>
            <a:r>
              <a:rPr sz="2600">
                <a:solidFill>
                  <a:srgbClr val="FFFFFF"/>
                </a:solidFill>
              </a:rPr>
              <a:t>Body Level Five</a:t>
            </a:r>
          </a:p>
        </p:txBody>
      </p:sp>
      <p:sp>
        <p:nvSpPr>
          <p:cNvPr id="43" name="Shape 4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spTree>
      <p:nvGrpSpPr>
        <p:cNvPr id="1" name=""/>
        <p:cNvGrpSpPr/>
        <p:nvPr/>
      </p:nvGrpSpPr>
      <p:grpSpPr>
        <a:xfrm>
          <a:off x="0" y="0"/>
          <a:ext cx="0" cy="0"/>
          <a:chOff x="0" y="0"/>
          <a:chExt cx="0" cy="0"/>
        </a:xfrm>
      </p:grpSpPr>
      <p:sp>
        <p:nvSpPr>
          <p:cNvPr id="45" name="Shape 45"/>
          <p:cNvSpPr/>
          <p:nvPr>
            <p:ph type="title"/>
          </p:nvPr>
        </p:nvSpPr>
        <p:spPr>
          <a:prstGeom prst="rect">
            <a:avLst/>
          </a:prstGeom>
        </p:spPr>
        <p:txBody>
          <a:bodyPr/>
          <a:lstStyle/>
          <a:p>
            <a:pPr lvl="0">
              <a:defRPr sz="1800">
                <a:solidFill>
                  <a:srgbClr val="000000"/>
                </a:solidFill>
              </a:defRPr>
            </a:pPr>
            <a:r>
              <a:rPr sz="6400">
                <a:solidFill>
                  <a:srgbClr val="FFFFFF"/>
                </a:solidFill>
              </a:rPr>
              <a:t>Title Text</a:t>
            </a:r>
          </a:p>
        </p:txBody>
      </p:sp>
      <p:sp>
        <p:nvSpPr>
          <p:cNvPr id="46" name="Shape 46"/>
          <p:cNvSpPr/>
          <p:nvPr>
            <p:ph type="body" idx="1"/>
          </p:nvPr>
        </p:nvSpPr>
        <p:spPr>
          <a:xfrm>
            <a:off x="990600" y="2159000"/>
            <a:ext cx="3937000" cy="4470400"/>
          </a:xfrm>
          <a:prstGeom prst="rect">
            <a:avLst/>
          </a:prstGeom>
        </p:spPr>
        <p:txBody>
          <a:bodyPr/>
          <a:lstStyle>
            <a:lvl1pPr marL="640422" indent="-386422">
              <a:spcBef>
                <a:spcPts val="3000"/>
              </a:spcBef>
              <a:buSzPct val="171000"/>
              <a:buChar char="•"/>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lvl="0">
              <a:defRPr sz="1800">
                <a:solidFill>
                  <a:srgbClr val="000000"/>
                </a:solidFill>
              </a:defRPr>
            </a:pPr>
            <a:r>
              <a:rPr sz="2400">
                <a:solidFill>
                  <a:srgbClr val="FFFFFF"/>
                </a:solidFill>
              </a:rPr>
              <a:t>Body Level One</a:t>
            </a:r>
            <a:endParaRPr sz="2400">
              <a:solidFill>
                <a:srgbClr val="FFFFFF"/>
              </a:solidFill>
            </a:endParaRPr>
          </a:p>
          <a:p>
            <a:pPr lvl="1">
              <a:defRPr sz="1800">
                <a:solidFill>
                  <a:srgbClr val="000000"/>
                </a:solidFill>
              </a:defRPr>
            </a:pPr>
            <a:r>
              <a:rPr sz="2400">
                <a:solidFill>
                  <a:srgbClr val="FFFFFF"/>
                </a:solidFill>
              </a:rPr>
              <a:t>Body Level Two</a:t>
            </a:r>
            <a:endParaRPr sz="2400">
              <a:solidFill>
                <a:srgbClr val="FFFFFF"/>
              </a:solidFill>
            </a:endParaRPr>
          </a:p>
          <a:p>
            <a:pPr lvl="2">
              <a:defRPr sz="1800">
                <a:solidFill>
                  <a:srgbClr val="000000"/>
                </a:solidFill>
              </a:defRPr>
            </a:pPr>
            <a:r>
              <a:rPr sz="2400">
                <a:solidFill>
                  <a:srgbClr val="FFFFFF"/>
                </a:solidFill>
              </a:rPr>
              <a:t>Body Level Three</a:t>
            </a:r>
            <a:endParaRPr sz="2400">
              <a:solidFill>
                <a:srgbClr val="FFFFFF"/>
              </a:solidFill>
            </a:endParaRPr>
          </a:p>
          <a:p>
            <a:pPr lvl="3">
              <a:defRPr sz="1800">
                <a:solidFill>
                  <a:srgbClr val="000000"/>
                </a:solidFill>
              </a:defRPr>
            </a:pPr>
            <a:r>
              <a:rPr sz="2400">
                <a:solidFill>
                  <a:srgbClr val="FFFFFF"/>
                </a:solidFill>
              </a:rPr>
              <a:t>Body Level Four</a:t>
            </a:r>
            <a:endParaRPr sz="2400">
              <a:solidFill>
                <a:srgbClr val="FFFFFF"/>
              </a:solidFill>
            </a:endParaRPr>
          </a:p>
          <a:p>
            <a:pPr lvl="4">
              <a:defRPr sz="1800">
                <a:solidFill>
                  <a:srgbClr val="000000"/>
                </a:solidFill>
              </a:defRPr>
            </a:pPr>
            <a:r>
              <a:rPr sz="2400">
                <a:solidFill>
                  <a:srgbClr val="FFFFFF"/>
                </a:solidFill>
              </a:rPr>
              <a:t>Body Level Five</a:t>
            </a:r>
          </a:p>
        </p:txBody>
      </p:sp>
      <p:sp>
        <p:nvSpPr>
          <p:cNvPr id="47" name="Shape 4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Left">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lvl="0">
              <a:defRPr sz="1800">
                <a:solidFill>
                  <a:srgbClr val="000000"/>
                </a:solidFill>
              </a:defRPr>
            </a:pPr>
            <a:r>
              <a:rPr sz="6400">
                <a:solidFill>
                  <a:srgbClr val="FFFFFF"/>
                </a:solidFill>
              </a:rPr>
              <a:t>Title Text</a:t>
            </a:r>
          </a:p>
        </p:txBody>
      </p:sp>
      <p:sp>
        <p:nvSpPr>
          <p:cNvPr id="50" name="Shape 50"/>
          <p:cNvSpPr/>
          <p:nvPr>
            <p:ph type="body" idx="1"/>
          </p:nvPr>
        </p:nvSpPr>
        <p:spPr>
          <a:xfrm>
            <a:off x="990600" y="2159000"/>
            <a:ext cx="3937000" cy="4470400"/>
          </a:xfrm>
          <a:prstGeom prst="rect">
            <a:avLst/>
          </a:prstGeom>
        </p:spPr>
        <p:txBody>
          <a:bodyPr/>
          <a:lstStyle>
            <a:lvl1pPr marL="640422" indent="-386422">
              <a:spcBef>
                <a:spcPts val="3000"/>
              </a:spcBef>
              <a:buSzPct val="171000"/>
              <a:buChar char="•"/>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lvl="0">
              <a:defRPr sz="1800">
                <a:solidFill>
                  <a:srgbClr val="000000"/>
                </a:solidFill>
              </a:defRPr>
            </a:pPr>
            <a:r>
              <a:rPr sz="2400">
                <a:solidFill>
                  <a:srgbClr val="FFFFFF"/>
                </a:solidFill>
              </a:rPr>
              <a:t>Body Level One</a:t>
            </a:r>
            <a:endParaRPr sz="2400">
              <a:solidFill>
                <a:srgbClr val="FFFFFF"/>
              </a:solidFill>
            </a:endParaRPr>
          </a:p>
          <a:p>
            <a:pPr lvl="1">
              <a:defRPr sz="1800">
                <a:solidFill>
                  <a:srgbClr val="000000"/>
                </a:solidFill>
              </a:defRPr>
            </a:pPr>
            <a:r>
              <a:rPr sz="2400">
                <a:solidFill>
                  <a:srgbClr val="FFFFFF"/>
                </a:solidFill>
              </a:rPr>
              <a:t>Body Level Two</a:t>
            </a:r>
            <a:endParaRPr sz="2400">
              <a:solidFill>
                <a:srgbClr val="FFFFFF"/>
              </a:solidFill>
            </a:endParaRPr>
          </a:p>
          <a:p>
            <a:pPr lvl="2">
              <a:defRPr sz="1800">
                <a:solidFill>
                  <a:srgbClr val="000000"/>
                </a:solidFill>
              </a:defRPr>
            </a:pPr>
            <a:r>
              <a:rPr sz="2400">
                <a:solidFill>
                  <a:srgbClr val="FFFFFF"/>
                </a:solidFill>
              </a:rPr>
              <a:t>Body Level Three</a:t>
            </a:r>
            <a:endParaRPr sz="2400">
              <a:solidFill>
                <a:srgbClr val="FFFFFF"/>
              </a:solidFill>
            </a:endParaRPr>
          </a:p>
          <a:p>
            <a:pPr lvl="3">
              <a:defRPr sz="1800">
                <a:solidFill>
                  <a:srgbClr val="000000"/>
                </a:solidFill>
              </a:defRPr>
            </a:pPr>
            <a:r>
              <a:rPr sz="2400">
                <a:solidFill>
                  <a:srgbClr val="FFFFFF"/>
                </a:solidFill>
              </a:rPr>
              <a:t>Body Level Four</a:t>
            </a:r>
            <a:endParaRPr sz="2400">
              <a:solidFill>
                <a:srgbClr val="FFFFFF"/>
              </a:solidFill>
            </a:endParaRPr>
          </a:p>
          <a:p>
            <a:pPr lvl="4">
              <a:defRPr sz="1800">
                <a:solidFill>
                  <a:srgbClr val="000000"/>
                </a:solidFill>
              </a:defRPr>
            </a:pPr>
            <a:r>
              <a:rPr sz="2400">
                <a:solidFill>
                  <a:srgbClr val="FFFFFF"/>
                </a:solidFill>
              </a:rPr>
              <a:t>Body Level Five</a:t>
            </a:r>
          </a:p>
        </p:txBody>
      </p:sp>
      <p:sp>
        <p:nvSpPr>
          <p:cNvPr id="51" name="Shape 5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Right">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lvl="0">
              <a:defRPr sz="1800">
                <a:solidFill>
                  <a:srgbClr val="000000"/>
                </a:solidFill>
              </a:defRPr>
            </a:pPr>
            <a:r>
              <a:rPr sz="6400">
                <a:solidFill>
                  <a:srgbClr val="FFFFFF"/>
                </a:solidFill>
              </a:rPr>
              <a:t>Title Text</a:t>
            </a:r>
          </a:p>
        </p:txBody>
      </p:sp>
      <p:sp>
        <p:nvSpPr>
          <p:cNvPr id="54" name="Shape 54"/>
          <p:cNvSpPr/>
          <p:nvPr>
            <p:ph type="body" idx="1"/>
          </p:nvPr>
        </p:nvSpPr>
        <p:spPr>
          <a:xfrm>
            <a:off x="6070600" y="2159000"/>
            <a:ext cx="3098800" cy="4470400"/>
          </a:xfrm>
          <a:prstGeom prst="rect">
            <a:avLst/>
          </a:prstGeom>
        </p:spPr>
        <p:txBody>
          <a:bodyPr/>
          <a:lstStyle>
            <a:lvl1pPr marL="640422" indent="-386422">
              <a:spcBef>
                <a:spcPts val="3000"/>
              </a:spcBef>
              <a:buSzPct val="171000"/>
              <a:buChar char="•"/>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lvl="0">
              <a:defRPr sz="1800">
                <a:solidFill>
                  <a:srgbClr val="000000"/>
                </a:solidFill>
              </a:defRPr>
            </a:pPr>
            <a:r>
              <a:rPr sz="2400">
                <a:solidFill>
                  <a:srgbClr val="FFFFFF"/>
                </a:solidFill>
              </a:rPr>
              <a:t>Body Level One</a:t>
            </a:r>
            <a:endParaRPr sz="2400">
              <a:solidFill>
                <a:srgbClr val="FFFFFF"/>
              </a:solidFill>
            </a:endParaRPr>
          </a:p>
          <a:p>
            <a:pPr lvl="1">
              <a:defRPr sz="1800">
                <a:solidFill>
                  <a:srgbClr val="000000"/>
                </a:solidFill>
              </a:defRPr>
            </a:pPr>
            <a:r>
              <a:rPr sz="2400">
                <a:solidFill>
                  <a:srgbClr val="FFFFFF"/>
                </a:solidFill>
              </a:rPr>
              <a:t>Body Level Two</a:t>
            </a:r>
            <a:endParaRPr sz="2400">
              <a:solidFill>
                <a:srgbClr val="FFFFFF"/>
              </a:solidFill>
            </a:endParaRPr>
          </a:p>
          <a:p>
            <a:pPr lvl="2">
              <a:defRPr sz="1800">
                <a:solidFill>
                  <a:srgbClr val="000000"/>
                </a:solidFill>
              </a:defRPr>
            </a:pPr>
            <a:r>
              <a:rPr sz="2400">
                <a:solidFill>
                  <a:srgbClr val="FFFFFF"/>
                </a:solidFill>
              </a:rPr>
              <a:t>Body Level Three</a:t>
            </a:r>
            <a:endParaRPr sz="2400">
              <a:solidFill>
                <a:srgbClr val="FFFFFF"/>
              </a:solidFill>
            </a:endParaRPr>
          </a:p>
          <a:p>
            <a:pPr lvl="3">
              <a:defRPr sz="1800">
                <a:solidFill>
                  <a:srgbClr val="000000"/>
                </a:solidFill>
              </a:defRPr>
            </a:pPr>
            <a:r>
              <a:rPr sz="2400">
                <a:solidFill>
                  <a:srgbClr val="FFFFFF"/>
                </a:solidFill>
              </a:rPr>
              <a:t>Body Level Four</a:t>
            </a:r>
            <a:endParaRPr sz="2400">
              <a:solidFill>
                <a:srgbClr val="FFFFFF"/>
              </a:solidFill>
            </a:endParaRPr>
          </a:p>
          <a:p>
            <a:pPr lvl="4">
              <a:defRPr sz="1800">
                <a:solidFill>
                  <a:srgbClr val="000000"/>
                </a:solidFill>
              </a:defRPr>
            </a:pPr>
            <a:r>
              <a:rPr sz="2400">
                <a:solidFill>
                  <a:srgbClr val="FFFFFF"/>
                </a:solidFill>
              </a:rPr>
              <a:t>Body Level Five</a:t>
            </a:r>
          </a:p>
        </p:txBody>
      </p:sp>
      <p:sp>
        <p:nvSpPr>
          <p:cNvPr id="55" name="Shape 5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2" name="Shape 12"/>
          <p:cNvSpPr/>
          <p:nvPr>
            <p:ph type="title"/>
          </p:nvPr>
        </p:nvSpPr>
        <p:spPr>
          <a:prstGeom prst="rect">
            <a:avLst/>
          </a:prstGeom>
        </p:spPr>
        <p:txBody>
          <a:bodyPr/>
          <a:lstStyle/>
          <a:p>
            <a:pPr lvl="0">
              <a:defRPr sz="1800">
                <a:solidFill>
                  <a:srgbClr val="000000"/>
                </a:solidFill>
              </a:defRPr>
            </a:pPr>
            <a:r>
              <a:rPr sz="6400">
                <a:solidFill>
                  <a:srgbClr val="FFFFFF"/>
                </a:solidFill>
              </a:rPr>
              <a:t>Title Text</a:t>
            </a:r>
          </a:p>
        </p:txBody>
      </p:sp>
      <p:sp>
        <p:nvSpPr>
          <p:cNvPr id="13" name="Shape 13"/>
          <p:cNvSpPr/>
          <p:nvPr>
            <p:ph type="body" idx="1"/>
          </p:nvPr>
        </p:nvSpPr>
        <p:spPr>
          <a:prstGeom prst="rect">
            <a:avLst/>
          </a:prstGeom>
        </p:spPr>
        <p:txBody>
          <a:bodyPr/>
          <a:lstStyle>
            <a:lvl2pPr marL="1041400" indent="-444500">
              <a:defRPr sz="3200"/>
            </a:lvl2pPr>
            <a:lvl3pPr marL="1384300" indent="-444500">
              <a:buChar char="-"/>
              <a:defRPr sz="3000"/>
            </a:lvl3pPr>
            <a:lvl4pPr marL="1739900" indent="-444500">
              <a:defRPr sz="3200"/>
            </a:lvl4pPr>
            <a:lvl5pPr marL="2082800" indent="-444500">
              <a:defRPr sz="3200"/>
            </a:lvl5pPr>
          </a:lstStyle>
          <a:p>
            <a:pPr lvl="0">
              <a:defRPr sz="1800">
                <a:solidFill>
                  <a:srgbClr val="000000"/>
                </a:solidFill>
              </a:defRPr>
            </a:pPr>
            <a:r>
              <a:rPr sz="3400">
                <a:solidFill>
                  <a:srgbClr val="FFFFFF"/>
                </a:solidFill>
              </a:rPr>
              <a:t>Body Level One</a:t>
            </a:r>
            <a:endParaRPr sz="34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000">
                <a:solidFill>
                  <a:srgbClr val="FFFFFF"/>
                </a:solidFill>
              </a:rPr>
              <a:t>Body Level Three</a:t>
            </a:r>
            <a:endParaRPr sz="30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
        <p:nvSpPr>
          <p:cNvPr id="14" name="Shape 1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 2 Column">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6400">
                <a:solidFill>
                  <a:srgbClr val="FFFFFF"/>
                </a:solidFill>
              </a:rPr>
              <a:t>Title Text</a:t>
            </a:r>
          </a:p>
        </p:txBody>
      </p:sp>
      <p:sp>
        <p:nvSpPr>
          <p:cNvPr id="17" name="Shape 17"/>
          <p:cNvSpPr/>
          <p:nvPr>
            <p:ph type="body" idx="1"/>
          </p:nvPr>
        </p:nvSpPr>
        <p:spPr>
          <a:prstGeom prst="rect">
            <a:avLst/>
          </a:prstGeom>
        </p:spPr>
        <p:txBody>
          <a:bodyPr numCol="2" spcCol="408940" anchor="t"/>
          <a:lstStyle>
            <a:lvl1pPr marL="640422" indent="-386422">
              <a:spcBef>
                <a:spcPts val="3000"/>
              </a:spcBef>
              <a:buSzPct val="171000"/>
              <a:buChar char="•"/>
              <a:defRPr sz="2400"/>
            </a:lvl1pPr>
            <a:lvl2pPr marL="983322" indent="-386422">
              <a:spcBef>
                <a:spcPts val="3000"/>
              </a:spcBef>
              <a:defRPr sz="2400"/>
            </a:lvl2pPr>
            <a:lvl3pPr marL="1326222" indent="-386422">
              <a:spcBef>
                <a:spcPts val="3000"/>
              </a:spcBef>
              <a:defRPr sz="2400"/>
            </a:lvl3pPr>
            <a:lvl4pPr marL="1681822" indent="-386422">
              <a:spcBef>
                <a:spcPts val="3000"/>
              </a:spcBef>
              <a:defRPr sz="2400"/>
            </a:lvl4pPr>
            <a:lvl5pPr marL="2024722" indent="-386422">
              <a:spcBef>
                <a:spcPts val="3000"/>
              </a:spcBef>
              <a:defRPr sz="2400"/>
            </a:lvl5pPr>
          </a:lstStyle>
          <a:p>
            <a:pPr lvl="0">
              <a:defRPr sz="1800">
                <a:solidFill>
                  <a:srgbClr val="000000"/>
                </a:solidFill>
              </a:defRPr>
            </a:pPr>
            <a:r>
              <a:rPr sz="2400">
                <a:solidFill>
                  <a:srgbClr val="FFFFFF"/>
                </a:solidFill>
              </a:rPr>
              <a:t>Body Level One</a:t>
            </a:r>
            <a:endParaRPr sz="2400">
              <a:solidFill>
                <a:srgbClr val="FFFFFF"/>
              </a:solidFill>
            </a:endParaRPr>
          </a:p>
          <a:p>
            <a:pPr lvl="1">
              <a:defRPr sz="1800">
                <a:solidFill>
                  <a:srgbClr val="000000"/>
                </a:solidFill>
              </a:defRPr>
            </a:pPr>
            <a:r>
              <a:rPr sz="2400">
                <a:solidFill>
                  <a:srgbClr val="FFFFFF"/>
                </a:solidFill>
              </a:rPr>
              <a:t>Body Level Two</a:t>
            </a:r>
            <a:endParaRPr sz="2400">
              <a:solidFill>
                <a:srgbClr val="FFFFFF"/>
              </a:solidFill>
            </a:endParaRPr>
          </a:p>
          <a:p>
            <a:pPr lvl="2">
              <a:defRPr sz="1800">
                <a:solidFill>
                  <a:srgbClr val="000000"/>
                </a:solidFill>
              </a:defRPr>
            </a:pPr>
            <a:r>
              <a:rPr sz="2400">
                <a:solidFill>
                  <a:srgbClr val="FFFFFF"/>
                </a:solidFill>
              </a:rPr>
              <a:t>Body Level Three</a:t>
            </a:r>
            <a:endParaRPr sz="2400">
              <a:solidFill>
                <a:srgbClr val="FFFFFF"/>
              </a:solidFill>
            </a:endParaRPr>
          </a:p>
          <a:p>
            <a:pPr lvl="3">
              <a:defRPr sz="1800">
                <a:solidFill>
                  <a:srgbClr val="000000"/>
                </a:solidFill>
              </a:defRPr>
            </a:pPr>
            <a:r>
              <a:rPr sz="2400">
                <a:solidFill>
                  <a:srgbClr val="FFFFFF"/>
                </a:solidFill>
              </a:rPr>
              <a:t>Body Level Four</a:t>
            </a:r>
            <a:endParaRPr sz="2400">
              <a:solidFill>
                <a:srgbClr val="FFFFFF"/>
              </a:solidFill>
            </a:endParaRPr>
          </a:p>
          <a:p>
            <a:pPr lvl="4">
              <a:defRPr sz="1800">
                <a:solidFill>
                  <a:srgbClr val="000000"/>
                </a:solidFill>
              </a:defRPr>
            </a:pPr>
            <a:r>
              <a:rPr sz="2400">
                <a:solidFill>
                  <a:srgbClr val="FFFFFF"/>
                </a:solidFill>
              </a:rPr>
              <a:t>Body Level Five</a:t>
            </a:r>
          </a:p>
        </p:txBody>
      </p:sp>
      <p:sp>
        <p:nvSpPr>
          <p:cNvPr id="18" name="Shape 1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Bullets">
    <p:spTree>
      <p:nvGrpSpPr>
        <p:cNvPr id="1" name=""/>
        <p:cNvGrpSpPr/>
        <p:nvPr/>
      </p:nvGrpSpPr>
      <p:grpSpPr>
        <a:xfrm>
          <a:off x="0" y="0"/>
          <a:ext cx="0" cy="0"/>
          <a:chOff x="0" y="0"/>
          <a:chExt cx="0" cy="0"/>
        </a:xfrm>
      </p:grpSpPr>
      <p:sp>
        <p:nvSpPr>
          <p:cNvPr id="20" name="Shape 20"/>
          <p:cNvSpPr/>
          <p:nvPr>
            <p:ph type="body" idx="1"/>
          </p:nvPr>
        </p:nvSpPr>
        <p:spPr>
          <a:xfrm>
            <a:off x="990600" y="990600"/>
            <a:ext cx="8178800" cy="5638800"/>
          </a:xfrm>
          <a:prstGeom prst="rect">
            <a:avLst/>
          </a:prstGeom>
        </p:spPr>
        <p:txBody>
          <a:bodyPr/>
          <a:lstStyle>
            <a:lvl1pPr marL="698500" indent="-444500">
              <a:spcBef>
                <a:spcPts val="3700"/>
              </a:spcBef>
              <a:buSzPct val="171000"/>
              <a:buChar char="•"/>
              <a:defRPr sz="3200"/>
            </a:lvl1pPr>
            <a:lvl2pPr marL="1041400" indent="-444500">
              <a:spcBef>
                <a:spcPts val="3700"/>
              </a:spcBef>
              <a:defRPr sz="3200"/>
            </a:lvl2pPr>
            <a:lvl3pPr marL="1384300" indent="-444500">
              <a:spcBef>
                <a:spcPts val="3700"/>
              </a:spcBef>
              <a:defRPr sz="3200"/>
            </a:lvl3pPr>
            <a:lvl4pPr marL="1739900" indent="-444500">
              <a:spcBef>
                <a:spcPts val="3700"/>
              </a:spcBef>
              <a:defRPr sz="3200"/>
            </a:lvl4pPr>
            <a:lvl5pPr marL="2082800" indent="-444500">
              <a:spcBef>
                <a:spcPts val="3700"/>
              </a:spcBef>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
        <p:nvSpPr>
          <p:cNvPr id="21" name="Shape 2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23" name="Shape 2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 Top">
    <p:spTree>
      <p:nvGrpSpPr>
        <p:cNvPr id="1" name=""/>
        <p:cNvGrpSpPr/>
        <p:nvPr/>
      </p:nvGrpSpPr>
      <p:grpSpPr>
        <a:xfrm>
          <a:off x="0" y="0"/>
          <a:ext cx="0" cy="0"/>
          <a:chOff x="0" y="0"/>
          <a:chExt cx="0" cy="0"/>
        </a:xfrm>
      </p:grpSpPr>
      <p:sp>
        <p:nvSpPr>
          <p:cNvPr id="25" name="Shape 25"/>
          <p:cNvSpPr/>
          <p:nvPr>
            <p:ph type="title"/>
          </p:nvPr>
        </p:nvSpPr>
        <p:spPr>
          <a:prstGeom prst="rect">
            <a:avLst/>
          </a:prstGeom>
        </p:spPr>
        <p:txBody>
          <a:bodyPr/>
          <a:lstStyle/>
          <a:p>
            <a:pPr lvl="0">
              <a:defRPr sz="1800">
                <a:solidFill>
                  <a:srgbClr val="000000"/>
                </a:solidFill>
              </a:defRPr>
            </a:pPr>
            <a:r>
              <a:rPr sz="6400">
                <a:solidFill>
                  <a:srgbClr val="FFFFFF"/>
                </a:solidFill>
              </a:rPr>
              <a:t>Title Text</a:t>
            </a:r>
          </a:p>
        </p:txBody>
      </p:sp>
      <p:sp>
        <p:nvSpPr>
          <p:cNvPr id="26" name="Shape 2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spTree>
      <p:nvGrpSpPr>
        <p:cNvPr id="1" name=""/>
        <p:cNvGrpSpPr/>
        <p:nvPr/>
      </p:nvGrpSpPr>
      <p:grpSpPr>
        <a:xfrm>
          <a:off x="0" y="0"/>
          <a:ext cx="0" cy="0"/>
          <a:chOff x="0" y="0"/>
          <a:chExt cx="0" cy="0"/>
        </a:xfrm>
      </p:grpSpPr>
      <p:sp>
        <p:nvSpPr>
          <p:cNvPr id="28" name="Shape 28"/>
          <p:cNvSpPr/>
          <p:nvPr>
            <p:ph type="title"/>
          </p:nvPr>
        </p:nvSpPr>
        <p:spPr>
          <a:xfrm>
            <a:off x="990600" y="2324100"/>
            <a:ext cx="8178800" cy="2971800"/>
          </a:xfrm>
          <a:prstGeom prst="rect">
            <a:avLst/>
          </a:prstGeom>
        </p:spPr>
        <p:txBody>
          <a:bodyPr/>
          <a:lstStyle/>
          <a:p>
            <a:pPr lvl="0">
              <a:defRPr sz="1800">
                <a:solidFill>
                  <a:srgbClr val="000000"/>
                </a:solidFill>
              </a:defRPr>
            </a:pPr>
            <a:r>
              <a:rPr sz="6400">
                <a:solidFill>
                  <a:srgbClr val="FFFFFF"/>
                </a:solidFill>
              </a:rPr>
              <a:t>Title Text</a:t>
            </a:r>
          </a:p>
        </p:txBody>
      </p:sp>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sp>
        <p:nvSpPr>
          <p:cNvPr id="31" name="Shape 31"/>
          <p:cNvSpPr/>
          <p:nvPr>
            <p:ph type="title"/>
          </p:nvPr>
        </p:nvSpPr>
        <p:spPr>
          <a:xfrm>
            <a:off x="990600" y="5753100"/>
            <a:ext cx="8178800" cy="1333500"/>
          </a:xfrm>
          <a:prstGeom prst="rect">
            <a:avLst/>
          </a:prstGeom>
        </p:spPr>
        <p:txBody>
          <a:bodyPr/>
          <a:lstStyle/>
          <a:p>
            <a:pPr lvl="0">
              <a:defRPr sz="1800">
                <a:solidFill>
                  <a:srgbClr val="000000"/>
                </a:solidFill>
              </a:defRPr>
            </a:pPr>
            <a:r>
              <a:rPr sz="6400">
                <a:solidFill>
                  <a:srgbClr val="FFFFFF"/>
                </a:solidFill>
              </a:rPr>
              <a:t>Title Text</a:t>
            </a:r>
          </a:p>
        </p:txBody>
      </p:sp>
      <p:sp>
        <p:nvSpPr>
          <p:cNvPr id="32" name="Shape 3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Reflection">
    <p:spTree>
      <p:nvGrpSpPr>
        <p:cNvPr id="1" name=""/>
        <p:cNvGrpSpPr/>
        <p:nvPr/>
      </p:nvGrpSpPr>
      <p:grpSpPr>
        <a:xfrm>
          <a:off x="0" y="0"/>
          <a:ext cx="0" cy="0"/>
          <a:chOff x="0" y="0"/>
          <a:chExt cx="0" cy="0"/>
        </a:xfrm>
      </p:grpSpPr>
      <p:sp>
        <p:nvSpPr>
          <p:cNvPr id="34" name="Shape 34"/>
          <p:cNvSpPr/>
          <p:nvPr>
            <p:ph type="title"/>
          </p:nvPr>
        </p:nvSpPr>
        <p:spPr>
          <a:xfrm>
            <a:off x="990600" y="5753100"/>
            <a:ext cx="8178800" cy="1333500"/>
          </a:xfrm>
          <a:prstGeom prst="rect">
            <a:avLst/>
          </a:prstGeom>
        </p:spPr>
        <p:txBody>
          <a:bodyPr/>
          <a:lstStyle/>
          <a:p>
            <a:pPr lvl="0">
              <a:defRPr sz="1800">
                <a:solidFill>
                  <a:srgbClr val="000000"/>
                </a:solidFill>
              </a:defRPr>
            </a:pPr>
            <a:r>
              <a:rPr sz="6400">
                <a:solidFill>
                  <a:srgbClr val="FFFFFF"/>
                </a:solidFill>
              </a:rPr>
              <a:t>Title Text</a:t>
            </a:r>
          </a:p>
        </p:txBody>
      </p:sp>
      <p:sp>
        <p:nvSpPr>
          <p:cNvPr id="35" name="Shape 3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droppedImage.pdf"/>
          <p:cNvPicPr/>
          <p:nvPr/>
        </p:nvPicPr>
        <p:blipFill>
          <a:blip r:embed="rId3">
            <a:extLst/>
          </a:blip>
          <a:stretch>
            <a:fillRect/>
          </a:stretch>
        </p:blipFill>
        <p:spPr>
          <a:xfrm>
            <a:off x="8610600" y="0"/>
            <a:ext cx="1549400" cy="558875"/>
          </a:xfrm>
          <a:prstGeom prst="rect">
            <a:avLst/>
          </a:prstGeom>
          <a:ln w="12700">
            <a:miter lim="400000"/>
          </a:ln>
        </p:spPr>
      </p:pic>
      <p:sp>
        <p:nvSpPr>
          <p:cNvPr id="3" name="Shape 3"/>
          <p:cNvSpPr/>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a:defRPr sz="1800">
                <a:solidFill>
                  <a:srgbClr val="000000"/>
                </a:solidFill>
              </a:defRPr>
            </a:pPr>
            <a:r>
              <a:rPr sz="6400">
                <a:solidFill>
                  <a:srgbClr val="FFFFFF"/>
                </a:solidFill>
              </a:rPr>
              <a:t>Title Text</a:t>
            </a:r>
          </a:p>
        </p:txBody>
      </p:sp>
      <p:sp>
        <p:nvSpPr>
          <p:cNvPr id="4" name="Shape 4"/>
          <p:cNvSpPr/>
          <p:nvPr>
            <p:ph type="body" idx="1"/>
          </p:nvPr>
        </p:nvSpPr>
        <p:spPr>
          <a:xfrm>
            <a:off x="990600" y="2159000"/>
            <a:ext cx="8178800" cy="4470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lvl2pPr marL="1041400" indent="-444500">
              <a:defRPr sz="3200"/>
            </a:lvl2pPr>
            <a:lvl3pPr marL="1384300" indent="-444500">
              <a:buChar char="-"/>
              <a:defRPr sz="3000"/>
            </a:lvl3pPr>
            <a:lvl4pPr marL="1739900" indent="-444500">
              <a:defRPr sz="3200"/>
            </a:lvl4pPr>
            <a:lvl5pPr marL="2082800" indent="-444500">
              <a:defRPr sz="3200"/>
            </a:lvl5pPr>
          </a:lstStyle>
          <a:p>
            <a:pPr lvl="0">
              <a:defRPr sz="1800">
                <a:solidFill>
                  <a:srgbClr val="000000"/>
                </a:solidFill>
              </a:defRPr>
            </a:pPr>
            <a:r>
              <a:rPr sz="3400">
                <a:solidFill>
                  <a:srgbClr val="FFFFFF"/>
                </a:solidFill>
              </a:rPr>
              <a:t>Body Level One</a:t>
            </a:r>
            <a:endParaRPr sz="34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000">
                <a:solidFill>
                  <a:srgbClr val="FFFFFF"/>
                </a:solidFill>
              </a:rPr>
              <a:t>Body Level Three</a:t>
            </a:r>
            <a:endParaRPr sz="30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
        <p:nvSpPr>
          <p:cNvPr id="5" name="Shape 5"/>
          <p:cNvSpPr/>
          <p:nvPr>
            <p:ph type="sldNum" sz="quarter" idx="2"/>
          </p:nvPr>
        </p:nvSpPr>
        <p:spPr>
          <a:xfrm>
            <a:off x="4940300" y="7251700"/>
            <a:ext cx="266700" cy="279400"/>
          </a:xfrm>
          <a:prstGeom prst="rect">
            <a:avLst/>
          </a:prstGeom>
          <a:ln w="12700">
            <a:miter lim="400000"/>
          </a:ln>
        </p:spPr>
        <p:txBody>
          <a:bodyPr wrap="none" lIns="38100" tIns="38100" rIns="38100" bIns="38100">
            <a:spAutoFit/>
          </a:bodyPr>
          <a:lstStyle>
            <a:lvl1pPr>
              <a:defRPr sz="1400"/>
            </a:lvl1pPr>
          </a:lstStyle>
          <a:p>
            <a:pPr lvl="0"/>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spd="med" advClick="1"/>
  <p:txStyles>
    <p:titleStyle>
      <a:lvl1pPr algn="ctr" defTabSz="457200">
        <a:defRPr sz="6400">
          <a:solidFill>
            <a:srgbClr val="FFFFFF"/>
          </a:solidFill>
          <a:latin typeface="+mn-lt"/>
          <a:ea typeface="+mn-ea"/>
          <a:cs typeface="+mn-cs"/>
          <a:sym typeface="Gill Sans"/>
        </a:defRPr>
      </a:lvl1pPr>
      <a:lvl2pPr indent="228600" algn="ctr" defTabSz="457200">
        <a:defRPr sz="6400">
          <a:solidFill>
            <a:srgbClr val="FFFFFF"/>
          </a:solidFill>
          <a:latin typeface="+mn-lt"/>
          <a:ea typeface="+mn-ea"/>
          <a:cs typeface="+mn-cs"/>
          <a:sym typeface="Gill Sans"/>
        </a:defRPr>
      </a:lvl2pPr>
      <a:lvl3pPr indent="457200" algn="ctr" defTabSz="457200">
        <a:defRPr sz="6400">
          <a:solidFill>
            <a:srgbClr val="FFFFFF"/>
          </a:solidFill>
          <a:latin typeface="+mn-lt"/>
          <a:ea typeface="+mn-ea"/>
          <a:cs typeface="+mn-cs"/>
          <a:sym typeface="Gill Sans"/>
        </a:defRPr>
      </a:lvl3pPr>
      <a:lvl4pPr indent="685800" algn="ctr" defTabSz="457200">
        <a:defRPr sz="6400">
          <a:solidFill>
            <a:srgbClr val="FFFFFF"/>
          </a:solidFill>
          <a:latin typeface="+mn-lt"/>
          <a:ea typeface="+mn-ea"/>
          <a:cs typeface="+mn-cs"/>
          <a:sym typeface="Gill Sans"/>
        </a:defRPr>
      </a:lvl4pPr>
      <a:lvl5pPr indent="914400" algn="ctr" defTabSz="457200">
        <a:defRPr sz="6400">
          <a:solidFill>
            <a:srgbClr val="FFFFFF"/>
          </a:solidFill>
          <a:latin typeface="+mn-lt"/>
          <a:ea typeface="+mn-ea"/>
          <a:cs typeface="+mn-cs"/>
          <a:sym typeface="Gill Sans"/>
        </a:defRPr>
      </a:lvl5pPr>
      <a:lvl6pPr indent="1143000" algn="ctr" defTabSz="457200">
        <a:defRPr sz="6400">
          <a:solidFill>
            <a:srgbClr val="FFFFFF"/>
          </a:solidFill>
          <a:latin typeface="+mn-lt"/>
          <a:ea typeface="+mn-ea"/>
          <a:cs typeface="+mn-cs"/>
          <a:sym typeface="Gill Sans"/>
        </a:defRPr>
      </a:lvl6pPr>
      <a:lvl7pPr indent="1371600" algn="ctr" defTabSz="457200">
        <a:defRPr sz="6400">
          <a:solidFill>
            <a:srgbClr val="FFFFFF"/>
          </a:solidFill>
          <a:latin typeface="+mn-lt"/>
          <a:ea typeface="+mn-ea"/>
          <a:cs typeface="+mn-cs"/>
          <a:sym typeface="Gill Sans"/>
        </a:defRPr>
      </a:lvl7pPr>
      <a:lvl8pPr indent="1600200" algn="ctr" defTabSz="457200">
        <a:defRPr sz="6400">
          <a:solidFill>
            <a:srgbClr val="FFFFFF"/>
          </a:solidFill>
          <a:latin typeface="+mn-lt"/>
          <a:ea typeface="+mn-ea"/>
          <a:cs typeface="+mn-cs"/>
          <a:sym typeface="Gill Sans"/>
        </a:defRPr>
      </a:lvl8pPr>
      <a:lvl9pPr indent="1828800" algn="ctr" defTabSz="457200">
        <a:defRPr sz="6400">
          <a:solidFill>
            <a:srgbClr val="FFFFFF"/>
          </a:solidFill>
          <a:latin typeface="+mn-lt"/>
          <a:ea typeface="+mn-ea"/>
          <a:cs typeface="+mn-cs"/>
          <a:sym typeface="Gill Sans"/>
        </a:defRPr>
      </a:lvl9pPr>
    </p:titleStyle>
    <p:bodyStyle>
      <a:lvl1pPr defTabSz="457200">
        <a:spcBef>
          <a:spcPts val="1800"/>
        </a:spcBef>
        <a:defRPr sz="3400">
          <a:solidFill>
            <a:srgbClr val="FFFFFF"/>
          </a:solidFill>
          <a:latin typeface="+mn-lt"/>
          <a:ea typeface="+mn-ea"/>
          <a:cs typeface="+mn-cs"/>
          <a:sym typeface="Gill Sans"/>
        </a:defRPr>
      </a:lvl1pPr>
      <a:lvl2pPr marL="1069181" indent="-472281" defTabSz="457200">
        <a:spcBef>
          <a:spcPts val="1800"/>
        </a:spcBef>
        <a:buSzPct val="171000"/>
        <a:buChar char="•"/>
        <a:defRPr sz="3400">
          <a:solidFill>
            <a:srgbClr val="FFFFFF"/>
          </a:solidFill>
          <a:latin typeface="+mn-lt"/>
          <a:ea typeface="+mn-ea"/>
          <a:cs typeface="+mn-cs"/>
          <a:sym typeface="Gill Sans"/>
        </a:defRPr>
      </a:lvl2pPr>
      <a:lvl3pPr marL="1443566" indent="-503766" defTabSz="457200">
        <a:spcBef>
          <a:spcPts val="1800"/>
        </a:spcBef>
        <a:buSzPct val="171000"/>
        <a:buChar char="•"/>
        <a:defRPr sz="3400">
          <a:solidFill>
            <a:srgbClr val="FFFFFF"/>
          </a:solidFill>
          <a:latin typeface="+mn-lt"/>
          <a:ea typeface="+mn-ea"/>
          <a:cs typeface="+mn-cs"/>
          <a:sym typeface="Gill Sans"/>
        </a:defRPr>
      </a:lvl3pPr>
      <a:lvl4pPr marL="1767681" indent="-472281" defTabSz="457200">
        <a:spcBef>
          <a:spcPts val="1800"/>
        </a:spcBef>
        <a:buSzPct val="171000"/>
        <a:buChar char="•"/>
        <a:defRPr sz="3400">
          <a:solidFill>
            <a:srgbClr val="FFFFFF"/>
          </a:solidFill>
          <a:latin typeface="+mn-lt"/>
          <a:ea typeface="+mn-ea"/>
          <a:cs typeface="+mn-cs"/>
          <a:sym typeface="Gill Sans"/>
        </a:defRPr>
      </a:lvl4pPr>
      <a:lvl5pPr marL="2110581" indent="-472281" defTabSz="457200">
        <a:spcBef>
          <a:spcPts val="1800"/>
        </a:spcBef>
        <a:buSzPct val="171000"/>
        <a:buChar char="•"/>
        <a:defRPr sz="3400">
          <a:solidFill>
            <a:srgbClr val="FFFFFF"/>
          </a:solidFill>
          <a:latin typeface="+mn-lt"/>
          <a:ea typeface="+mn-ea"/>
          <a:cs typeface="+mn-cs"/>
          <a:sym typeface="Gill Sans"/>
        </a:defRPr>
      </a:lvl5pPr>
      <a:lvl6pPr marL="2453481" indent="-472281" defTabSz="457200">
        <a:spcBef>
          <a:spcPts val="1800"/>
        </a:spcBef>
        <a:buSzPct val="171000"/>
        <a:buChar char="•"/>
        <a:defRPr sz="3400">
          <a:solidFill>
            <a:srgbClr val="FFFFFF"/>
          </a:solidFill>
          <a:latin typeface="+mn-lt"/>
          <a:ea typeface="+mn-ea"/>
          <a:cs typeface="+mn-cs"/>
          <a:sym typeface="Gill Sans"/>
        </a:defRPr>
      </a:lvl6pPr>
      <a:lvl7pPr marL="2796381" indent="-472281" defTabSz="457200">
        <a:spcBef>
          <a:spcPts val="1800"/>
        </a:spcBef>
        <a:buSzPct val="171000"/>
        <a:buChar char="•"/>
        <a:defRPr sz="3400">
          <a:solidFill>
            <a:srgbClr val="FFFFFF"/>
          </a:solidFill>
          <a:latin typeface="+mn-lt"/>
          <a:ea typeface="+mn-ea"/>
          <a:cs typeface="+mn-cs"/>
          <a:sym typeface="Gill Sans"/>
        </a:defRPr>
      </a:lvl7pPr>
      <a:lvl8pPr marL="3139281" indent="-472281" defTabSz="457200">
        <a:spcBef>
          <a:spcPts val="1800"/>
        </a:spcBef>
        <a:buSzPct val="171000"/>
        <a:buChar char="•"/>
        <a:defRPr sz="3400">
          <a:solidFill>
            <a:srgbClr val="FFFFFF"/>
          </a:solidFill>
          <a:latin typeface="+mn-lt"/>
          <a:ea typeface="+mn-ea"/>
          <a:cs typeface="+mn-cs"/>
          <a:sym typeface="Gill Sans"/>
        </a:defRPr>
      </a:lvl8pPr>
      <a:lvl9pPr marL="3482181" indent="-472281" defTabSz="457200">
        <a:spcBef>
          <a:spcPts val="1800"/>
        </a:spcBef>
        <a:buSzPct val="171000"/>
        <a:buChar char="•"/>
        <a:defRPr sz="3400">
          <a:solidFill>
            <a:srgbClr val="FFFFFF"/>
          </a:solidFill>
          <a:latin typeface="+mn-lt"/>
          <a:ea typeface="+mn-ea"/>
          <a:cs typeface="+mn-cs"/>
          <a:sym typeface="Gill Sans"/>
        </a:defRPr>
      </a:lvl9pPr>
    </p:bodyStyle>
    <p:otherStyle>
      <a:lvl1pPr algn="ctr" defTabSz="457200">
        <a:defRPr sz="1400">
          <a:solidFill>
            <a:schemeClr val="tx1"/>
          </a:solidFill>
          <a:latin typeface="+mn-lt"/>
          <a:ea typeface="+mn-ea"/>
          <a:cs typeface="+mn-cs"/>
          <a:sym typeface="Gill Sans"/>
        </a:defRPr>
      </a:lvl1pPr>
      <a:lvl2pPr indent="228600" algn="ctr" defTabSz="457200">
        <a:defRPr sz="1400">
          <a:solidFill>
            <a:schemeClr val="tx1"/>
          </a:solidFill>
          <a:latin typeface="+mn-lt"/>
          <a:ea typeface="+mn-ea"/>
          <a:cs typeface="+mn-cs"/>
          <a:sym typeface="Gill Sans"/>
        </a:defRPr>
      </a:lvl2pPr>
      <a:lvl3pPr indent="457200" algn="ctr" defTabSz="457200">
        <a:defRPr sz="1400">
          <a:solidFill>
            <a:schemeClr val="tx1"/>
          </a:solidFill>
          <a:latin typeface="+mn-lt"/>
          <a:ea typeface="+mn-ea"/>
          <a:cs typeface="+mn-cs"/>
          <a:sym typeface="Gill Sans"/>
        </a:defRPr>
      </a:lvl3pPr>
      <a:lvl4pPr indent="685800" algn="ctr" defTabSz="457200">
        <a:defRPr sz="1400">
          <a:solidFill>
            <a:schemeClr val="tx1"/>
          </a:solidFill>
          <a:latin typeface="+mn-lt"/>
          <a:ea typeface="+mn-ea"/>
          <a:cs typeface="+mn-cs"/>
          <a:sym typeface="Gill Sans"/>
        </a:defRPr>
      </a:lvl4pPr>
      <a:lvl5pPr indent="914400" algn="ctr" defTabSz="457200">
        <a:defRPr sz="1400">
          <a:solidFill>
            <a:schemeClr val="tx1"/>
          </a:solidFill>
          <a:latin typeface="+mn-lt"/>
          <a:ea typeface="+mn-ea"/>
          <a:cs typeface="+mn-cs"/>
          <a:sym typeface="Gill Sans"/>
        </a:defRPr>
      </a:lvl5pPr>
      <a:lvl6pPr indent="1143000" algn="ctr" defTabSz="457200">
        <a:defRPr sz="1400">
          <a:solidFill>
            <a:schemeClr val="tx1"/>
          </a:solidFill>
          <a:latin typeface="+mn-lt"/>
          <a:ea typeface="+mn-ea"/>
          <a:cs typeface="+mn-cs"/>
          <a:sym typeface="Gill Sans"/>
        </a:defRPr>
      </a:lvl6pPr>
      <a:lvl7pPr indent="1371600" algn="ctr" defTabSz="457200">
        <a:defRPr sz="1400">
          <a:solidFill>
            <a:schemeClr val="tx1"/>
          </a:solidFill>
          <a:latin typeface="+mn-lt"/>
          <a:ea typeface="+mn-ea"/>
          <a:cs typeface="+mn-cs"/>
          <a:sym typeface="Gill Sans"/>
        </a:defRPr>
      </a:lvl7pPr>
      <a:lvl8pPr indent="1600200" algn="ctr" defTabSz="457200">
        <a:defRPr sz="1400">
          <a:solidFill>
            <a:schemeClr val="tx1"/>
          </a:solidFill>
          <a:latin typeface="+mn-lt"/>
          <a:ea typeface="+mn-ea"/>
          <a:cs typeface="+mn-cs"/>
          <a:sym typeface="Gill Sans"/>
        </a:defRPr>
      </a:lvl8pPr>
      <a:lvl9pPr indent="1828800" algn="ctr" defTabSz="457200">
        <a:defRPr sz="1400">
          <a:solidFill>
            <a:schemeClr val="tx1"/>
          </a:solidFill>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p:nvPr>
        </p:nvSpPr>
        <p:spPr>
          <a:xfrm>
            <a:off x="88900" y="774700"/>
            <a:ext cx="9982200" cy="3162300"/>
          </a:xfrm>
          <a:prstGeom prst="rect">
            <a:avLst/>
          </a:prstGeom>
        </p:spPr>
        <p:txBody>
          <a:bodyPr/>
          <a:lstStyle/>
          <a:p>
            <a:pPr lvl="0">
              <a:defRPr sz="1800">
                <a:solidFill>
                  <a:srgbClr val="000000"/>
                </a:solidFill>
              </a:defRPr>
            </a:pPr>
            <a:r>
              <a:rPr sz="6400">
                <a:solidFill>
                  <a:srgbClr val="FFFFFF"/>
                </a:solidFill>
              </a:rPr>
              <a:t>The smart grid and smart metering</a:t>
            </a:r>
            <a:endParaRPr sz="6400">
              <a:solidFill>
                <a:srgbClr val="FFFFFF"/>
              </a:solidFill>
            </a:endParaRPr>
          </a:p>
          <a:p>
            <a:pPr lvl="0">
              <a:defRPr sz="1800">
                <a:solidFill>
                  <a:srgbClr val="000000"/>
                </a:solidFill>
              </a:defRPr>
            </a:pPr>
            <a:r>
              <a:rPr sz="6200">
                <a:solidFill>
                  <a:srgbClr val="FFFFFF"/>
                </a:solidFill>
              </a:rPr>
              <a:t> </a:t>
            </a:r>
            <a:r>
              <a:rPr i="1" sz="5500">
                <a:solidFill>
                  <a:srgbClr val="FFFFFF"/>
                </a:solidFill>
              </a:rPr>
              <a:t>will they really benefit the consumer?</a:t>
            </a:r>
          </a:p>
        </p:txBody>
      </p:sp>
      <p:sp>
        <p:nvSpPr>
          <p:cNvPr id="60" name="Shape 60"/>
          <p:cNvSpPr/>
          <p:nvPr>
            <p:ph type="body" idx="1"/>
          </p:nvPr>
        </p:nvSpPr>
        <p:spPr>
          <a:xfrm>
            <a:off x="990600" y="6527800"/>
            <a:ext cx="8178800" cy="889000"/>
          </a:xfrm>
          <a:prstGeom prst="rect">
            <a:avLst/>
          </a:prstGeom>
        </p:spPr>
        <p:txBody>
          <a:bodyPr/>
          <a:lstStyle/>
          <a:p>
            <a:pPr lvl="0">
              <a:defRPr sz="1800">
                <a:solidFill>
                  <a:srgbClr val="000000"/>
                </a:solidFill>
              </a:defRPr>
            </a:pPr>
            <a:r>
              <a:rPr b="1" sz="2800">
                <a:solidFill>
                  <a:srgbClr val="FFFFFF"/>
                </a:solidFill>
              </a:rPr>
              <a:t>Bryan Leyland</a:t>
            </a:r>
            <a:r>
              <a:rPr sz="2800">
                <a:solidFill>
                  <a:srgbClr val="FFFFFF"/>
                </a:solidFill>
              </a:rPr>
              <a:t> MSc, FIPENZ, FIMechE, FIEE(rtd)</a:t>
            </a:r>
            <a:endParaRPr sz="2800">
              <a:solidFill>
                <a:srgbClr val="FFFFFF"/>
              </a:solidFill>
            </a:endParaRPr>
          </a:p>
          <a:p>
            <a:pPr lvl="0">
              <a:defRPr sz="1800">
                <a:solidFill>
                  <a:srgbClr val="000000"/>
                </a:solidFill>
              </a:defRPr>
            </a:pPr>
            <a:r>
              <a:rPr sz="2800">
                <a:solidFill>
                  <a:srgbClr val="FFFFFF"/>
                </a:solidFill>
              </a:rPr>
              <a:t> Consulting Engineer</a:t>
            </a:r>
          </a:p>
        </p:txBody>
      </p:sp>
      <p:pic>
        <p:nvPicPr>
          <p:cNvPr id="61" name="droppedImage.pdf"/>
          <p:cNvPicPr/>
          <p:nvPr/>
        </p:nvPicPr>
        <p:blipFill>
          <a:blip r:embed="rId2">
            <a:extLst/>
          </a:blip>
          <a:stretch>
            <a:fillRect/>
          </a:stretch>
        </p:blipFill>
        <p:spPr>
          <a:xfrm>
            <a:off x="38100" y="4350097"/>
            <a:ext cx="10071100" cy="1745903"/>
          </a:xfrm>
          <a:prstGeom prst="rect">
            <a:avLst/>
          </a:prstGeom>
          <a:ln w="12700">
            <a:miter lim="400000"/>
          </a:ln>
        </p:spPr>
      </p:pic>
      <p:sp>
        <p:nvSpPr>
          <p:cNvPr id="62" name="Shape 6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xfrm>
            <a:off x="355600" y="203200"/>
            <a:ext cx="4660900" cy="1905000"/>
          </a:xfrm>
          <a:prstGeom prst="rect">
            <a:avLst/>
          </a:prstGeom>
        </p:spPr>
        <p:txBody>
          <a:bodyPr/>
          <a:lstStyle/>
          <a:p>
            <a:pPr lvl="0">
              <a:defRPr sz="1800">
                <a:solidFill>
                  <a:srgbClr val="000000"/>
                </a:solidFill>
              </a:defRPr>
            </a:pPr>
            <a:r>
              <a:rPr sz="6400">
                <a:solidFill>
                  <a:srgbClr val="FFFFFF"/>
                </a:solidFill>
              </a:rPr>
              <a:t>Demand control</a:t>
            </a:r>
          </a:p>
        </p:txBody>
      </p:sp>
      <p:sp>
        <p:nvSpPr>
          <p:cNvPr id="129" name="Shape 129"/>
          <p:cNvSpPr/>
          <p:nvPr>
            <p:ph type="body" idx="1"/>
          </p:nvPr>
        </p:nvSpPr>
        <p:spPr>
          <a:xfrm>
            <a:off x="165100" y="2159000"/>
            <a:ext cx="4660900" cy="5092700"/>
          </a:xfrm>
          <a:prstGeom prst="rect">
            <a:avLst/>
          </a:prstGeom>
        </p:spPr>
        <p:txBody>
          <a:bodyPr/>
          <a:lstStyle/>
          <a:p>
            <a:pPr lvl="0" algn="ctr">
              <a:defRPr sz="1800">
                <a:solidFill>
                  <a:srgbClr val="000000"/>
                </a:solidFill>
              </a:defRPr>
            </a:pPr>
            <a:r>
              <a:rPr sz="3400">
                <a:solidFill>
                  <a:srgbClr val="FFFFFF"/>
                </a:solidFill>
              </a:rPr>
              <a:t>North Island is not managing demand</a:t>
            </a:r>
            <a:endParaRPr sz="3400">
              <a:solidFill>
                <a:srgbClr val="FFFFFF"/>
              </a:solidFill>
            </a:endParaRPr>
          </a:p>
          <a:p>
            <a:pPr lvl="0" algn="ctr">
              <a:defRPr sz="1800">
                <a:solidFill>
                  <a:srgbClr val="000000"/>
                </a:solidFill>
              </a:defRPr>
            </a:pPr>
            <a:r>
              <a:rPr sz="3400">
                <a:solidFill>
                  <a:srgbClr val="FFFFFF"/>
                </a:solidFill>
              </a:rPr>
              <a:t>South Island is  showing what could be done</a:t>
            </a:r>
            <a:endParaRPr sz="3400">
              <a:solidFill>
                <a:srgbClr val="FFFFFF"/>
              </a:solidFill>
            </a:endParaRPr>
          </a:p>
          <a:p>
            <a:pPr lvl="0" algn="ctr">
              <a:defRPr sz="1800">
                <a:solidFill>
                  <a:srgbClr val="000000"/>
                </a:solidFill>
              </a:defRPr>
            </a:pPr>
            <a:r>
              <a:rPr b="1" sz="3400">
                <a:solidFill>
                  <a:srgbClr val="FFFFFF"/>
                </a:solidFill>
              </a:rPr>
              <a:t>Demand could easily be reduced</a:t>
            </a:r>
          </a:p>
        </p:txBody>
      </p:sp>
      <p:sp>
        <p:nvSpPr>
          <p:cNvPr id="130" name="Shape 13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pic>
        <p:nvPicPr>
          <p:cNvPr id="131" name="droppedImage.pdf"/>
          <p:cNvPicPr/>
          <p:nvPr/>
        </p:nvPicPr>
        <p:blipFill>
          <a:blip r:embed="rId3">
            <a:extLst/>
          </a:blip>
          <a:stretch>
            <a:fillRect/>
          </a:stretch>
        </p:blipFill>
        <p:spPr>
          <a:xfrm>
            <a:off x="5029200" y="253468"/>
            <a:ext cx="4927601" cy="7113064"/>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990600" y="203200"/>
            <a:ext cx="8178800" cy="1333500"/>
          </a:xfrm>
          <a:prstGeom prst="rect">
            <a:avLst/>
          </a:prstGeom>
        </p:spPr>
        <p:txBody>
          <a:bodyPr/>
          <a:lstStyle/>
          <a:p>
            <a:pPr lvl="0">
              <a:defRPr sz="1800">
                <a:solidFill>
                  <a:srgbClr val="000000"/>
                </a:solidFill>
              </a:defRPr>
            </a:pPr>
            <a:r>
              <a:rPr sz="6400">
                <a:solidFill>
                  <a:srgbClr val="FFFFFF"/>
                </a:solidFill>
              </a:rPr>
              <a:t>Managing demand</a:t>
            </a:r>
          </a:p>
        </p:txBody>
      </p:sp>
      <p:sp>
        <p:nvSpPr>
          <p:cNvPr id="136" name="Shape 136"/>
          <p:cNvSpPr/>
          <p:nvPr>
            <p:ph type="body" idx="1"/>
          </p:nvPr>
        </p:nvSpPr>
        <p:spPr>
          <a:xfrm>
            <a:off x="558800" y="1485900"/>
            <a:ext cx="8991600" cy="5664200"/>
          </a:xfrm>
          <a:prstGeom prst="rect">
            <a:avLst/>
          </a:prstGeom>
        </p:spPr>
        <p:txBody>
          <a:bodyPr/>
          <a:lstStyle/>
          <a:p>
            <a:pPr lvl="0">
              <a:defRPr sz="1800">
                <a:solidFill>
                  <a:srgbClr val="000000"/>
                </a:solidFill>
              </a:defRPr>
            </a:pPr>
            <a:r>
              <a:rPr sz="3400">
                <a:solidFill>
                  <a:srgbClr val="FFFFFF"/>
                </a:solidFill>
              </a:rPr>
              <a:t>Ripple control</a:t>
            </a:r>
            <a:endParaRPr sz="3400">
              <a:solidFill>
                <a:srgbClr val="FFFFFF"/>
              </a:solidFill>
            </a:endParaRPr>
          </a:p>
          <a:p>
            <a:pPr lvl="2">
              <a:defRPr sz="1800">
                <a:solidFill>
                  <a:srgbClr val="000000"/>
                </a:solidFill>
              </a:defRPr>
            </a:pPr>
            <a:r>
              <a:rPr sz="3000">
                <a:solidFill>
                  <a:srgbClr val="FFFFFF"/>
                </a:solidFill>
              </a:rPr>
              <a:t> major use–limit peak demand</a:t>
            </a:r>
            <a:endParaRPr sz="3000">
              <a:solidFill>
                <a:srgbClr val="FFFFFF"/>
              </a:solidFill>
            </a:endParaRPr>
          </a:p>
          <a:p>
            <a:pPr lvl="1">
              <a:defRPr sz="1800">
                <a:solidFill>
                  <a:srgbClr val="000000"/>
                </a:solidFill>
              </a:defRPr>
            </a:pPr>
            <a:r>
              <a:rPr sz="3200">
                <a:solidFill>
                  <a:srgbClr val="FFFFFF"/>
                </a:solidFill>
              </a:rPr>
              <a:t> it could </a:t>
            </a:r>
            <a:r>
              <a:rPr b="1" i="1" sz="3200">
                <a:solidFill>
                  <a:srgbClr val="FFFFFF"/>
                </a:solidFill>
              </a:rPr>
              <a:t>and should</a:t>
            </a:r>
            <a:endParaRPr sz="3200">
              <a:solidFill>
                <a:srgbClr val="FFFFFF"/>
              </a:solidFill>
            </a:endParaRPr>
          </a:p>
          <a:p>
            <a:pPr lvl="2">
              <a:defRPr sz="1800">
                <a:solidFill>
                  <a:srgbClr val="000000"/>
                </a:solidFill>
              </a:defRPr>
            </a:pPr>
            <a:r>
              <a:rPr sz="3000">
                <a:solidFill>
                  <a:srgbClr val="FFFFFF"/>
                </a:solidFill>
              </a:rPr>
              <a:t> manage spikes in the spot price</a:t>
            </a:r>
            <a:endParaRPr sz="3000">
              <a:solidFill>
                <a:srgbClr val="FFFFFF"/>
              </a:solidFill>
            </a:endParaRPr>
          </a:p>
          <a:p>
            <a:pPr lvl="2">
              <a:defRPr sz="1800">
                <a:solidFill>
                  <a:srgbClr val="000000"/>
                </a:solidFill>
              </a:defRPr>
            </a:pPr>
            <a:r>
              <a:rPr sz="3000">
                <a:solidFill>
                  <a:srgbClr val="FFFFFF"/>
                </a:solidFill>
              </a:rPr>
              <a:t> help cope with windpower</a:t>
            </a:r>
            <a:endParaRPr sz="3000">
              <a:solidFill>
                <a:srgbClr val="FFFFFF"/>
              </a:solidFill>
            </a:endParaRPr>
          </a:p>
          <a:p>
            <a:pPr lvl="2">
              <a:defRPr sz="1800">
                <a:solidFill>
                  <a:srgbClr val="000000"/>
                </a:solidFill>
              </a:defRPr>
            </a:pPr>
            <a:r>
              <a:rPr sz="3000">
                <a:solidFill>
                  <a:srgbClr val="FFFFFF"/>
                </a:solidFill>
              </a:rPr>
              <a:t> help during transmission constraints</a:t>
            </a:r>
            <a:endParaRPr sz="3000">
              <a:solidFill>
                <a:srgbClr val="FFFFFF"/>
              </a:solidFill>
            </a:endParaRPr>
          </a:p>
          <a:p>
            <a:pPr lvl="2">
              <a:defRPr sz="1800">
                <a:solidFill>
                  <a:srgbClr val="000000"/>
                </a:solidFill>
              </a:defRPr>
            </a:pPr>
            <a:r>
              <a:rPr sz="3000">
                <a:solidFill>
                  <a:srgbClr val="FFFFFF"/>
                </a:solidFill>
              </a:rPr>
              <a:t> provide 200 MW of frequency response</a:t>
            </a:r>
          </a:p>
        </p:txBody>
      </p:sp>
      <p:sp>
        <p:nvSpPr>
          <p:cNvPr id="137" name="Shape 13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sp>
        <p:nvSpPr>
          <p:cNvPr id="138" name="Shape 138"/>
          <p:cNvSpPr/>
          <p:nvPr/>
        </p:nvSpPr>
        <p:spPr>
          <a:xfrm>
            <a:off x="1003895" y="-44450"/>
            <a:ext cx="7815859" cy="20955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0">
              <a:defRPr sz="1800">
                <a:solidFill>
                  <a:srgbClr val="000000"/>
                </a:solidFill>
              </a:defRPr>
            </a:pPr>
            <a:r>
              <a:rPr sz="4600">
                <a:solidFill>
                  <a:srgbClr val="000908"/>
                </a:solidFill>
              </a:rPr>
              <a:t>Smart metering could do this    </a:t>
            </a:r>
            <a:endParaRPr sz="4600">
              <a:solidFill>
                <a:srgbClr val="000908"/>
              </a:solidFill>
            </a:endParaRPr>
          </a:p>
          <a:p>
            <a:pPr lvl="0">
              <a:defRPr sz="1800">
                <a:solidFill>
                  <a:srgbClr val="000000"/>
                </a:solidFill>
              </a:defRPr>
            </a:pPr>
            <a:r>
              <a:rPr sz="4600">
                <a:solidFill>
                  <a:srgbClr val="000908"/>
                </a:solidFill>
              </a:rPr>
              <a:t>but only if</a:t>
            </a:r>
            <a:endParaRPr sz="4600">
              <a:solidFill>
                <a:srgbClr val="000908"/>
              </a:solidFill>
            </a:endParaRPr>
          </a:p>
          <a:p>
            <a:pPr lvl="0">
              <a:defRPr sz="1800">
                <a:solidFill>
                  <a:srgbClr val="000000"/>
                </a:solidFill>
              </a:defRPr>
            </a:pPr>
            <a:r>
              <a:rPr i="1" sz="4600">
                <a:solidFill>
                  <a:srgbClr val="000908"/>
                </a:solidFill>
              </a:rPr>
              <a:t>the loads were centrally controlled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138"/>
                                        </p:tgtEl>
                                        <p:attrNameLst>
                                          <p:attrName>style.visibility</p:attrName>
                                        </p:attrNameLst>
                                      </p:cBhvr>
                                      <p:to>
                                        <p:strVal val="visible"/>
                                      </p:to>
                                    </p:set>
                                    <p:anim calcmode="lin" valueType="num">
                                      <p:cBhvr>
                                        <p:cTn id="7" dur="1000" fill="hold"/>
                                        <p:tgtEl>
                                          <p:spTgt spid="138"/>
                                        </p:tgtEl>
                                        <p:attrNameLst>
                                          <p:attrName>ppt_x</p:attrName>
                                        </p:attrNameLst>
                                      </p:cBhvr>
                                      <p:tavLst>
                                        <p:tav tm="0">
                                          <p:val>
                                            <p:strVal val="0-#ppt_w/2"/>
                                          </p:val>
                                        </p:tav>
                                        <p:tav tm="100000">
                                          <p:val>
                                            <p:strVal val="#ppt_x"/>
                                          </p:val>
                                        </p:tav>
                                      </p:tavLst>
                                    </p:anim>
                                    <p:anim calcmode="lin" valueType="num">
                                      <p:cBhvr>
                                        <p:cTn id="8" dur="1000" fill="hold"/>
                                        <p:tgtEl>
                                          <p:spTgt spid="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xfrm>
            <a:off x="990600" y="-50800"/>
            <a:ext cx="8178800" cy="2159000"/>
          </a:xfrm>
          <a:prstGeom prst="rect">
            <a:avLst/>
          </a:prstGeom>
        </p:spPr>
        <p:txBody>
          <a:bodyPr/>
          <a:lstStyle/>
          <a:p>
            <a:pPr lvl="0">
              <a:defRPr sz="1800">
                <a:solidFill>
                  <a:srgbClr val="000000"/>
                </a:solidFill>
              </a:defRPr>
            </a:pPr>
            <a:r>
              <a:rPr sz="6400">
                <a:solidFill>
                  <a:srgbClr val="FFFFFF"/>
                </a:solidFill>
              </a:rPr>
              <a:t>Compulsory water heater control?</a:t>
            </a:r>
          </a:p>
        </p:txBody>
      </p:sp>
      <p:sp>
        <p:nvSpPr>
          <p:cNvPr id="141" name="Shape 141"/>
          <p:cNvSpPr/>
          <p:nvPr>
            <p:ph type="body" idx="1"/>
          </p:nvPr>
        </p:nvSpPr>
        <p:spPr>
          <a:xfrm>
            <a:off x="355600" y="1962424"/>
            <a:ext cx="9461500" cy="4330701"/>
          </a:xfrm>
          <a:prstGeom prst="rect">
            <a:avLst/>
          </a:prstGeom>
        </p:spPr>
        <p:txBody>
          <a:bodyPr/>
          <a:lstStyle/>
          <a:p>
            <a:pPr lvl="0">
              <a:spcBef>
                <a:spcPts val="600"/>
              </a:spcBef>
              <a:defRPr sz="1800">
                <a:solidFill>
                  <a:srgbClr val="000000"/>
                </a:solidFill>
              </a:defRPr>
            </a:pPr>
            <a:r>
              <a:rPr sz="3400">
                <a:solidFill>
                  <a:srgbClr val="FFFFFF"/>
                </a:solidFill>
              </a:rPr>
              <a:t>Consumers have no choice on under frequency load shedding</a:t>
            </a:r>
            <a:endParaRPr sz="3400">
              <a:solidFill>
                <a:srgbClr val="FFFFFF"/>
              </a:solidFill>
            </a:endParaRPr>
          </a:p>
          <a:p>
            <a:pPr lvl="1">
              <a:spcBef>
                <a:spcPts val="600"/>
              </a:spcBef>
              <a:defRPr sz="1800">
                <a:solidFill>
                  <a:srgbClr val="000000"/>
                </a:solidFill>
              </a:defRPr>
            </a:pPr>
            <a:r>
              <a:rPr sz="3200">
                <a:solidFill>
                  <a:srgbClr val="FFFFFF"/>
                </a:solidFill>
              </a:rPr>
              <a:t> goes off, they lose all power</a:t>
            </a:r>
            <a:endParaRPr sz="3200">
              <a:solidFill>
                <a:srgbClr val="FFFFFF"/>
              </a:solidFill>
            </a:endParaRPr>
          </a:p>
          <a:p>
            <a:pPr lvl="1">
              <a:defRPr sz="1800">
                <a:solidFill>
                  <a:srgbClr val="000000"/>
                </a:solidFill>
              </a:defRPr>
            </a:pPr>
            <a:r>
              <a:rPr sz="3200">
                <a:solidFill>
                  <a:srgbClr val="FFFFFF"/>
                </a:solidFill>
              </a:rPr>
              <a:t> water heating goes off, they don’t notice</a:t>
            </a:r>
            <a:endParaRPr sz="3200">
              <a:solidFill>
                <a:srgbClr val="FFFFFF"/>
              </a:solidFill>
            </a:endParaRPr>
          </a:p>
          <a:p>
            <a:pPr lvl="0">
              <a:defRPr sz="1800">
                <a:solidFill>
                  <a:srgbClr val="000000"/>
                </a:solidFill>
              </a:defRPr>
            </a:pPr>
            <a:r>
              <a:rPr sz="3400">
                <a:solidFill>
                  <a:srgbClr val="FFFFFF"/>
                </a:solidFill>
              </a:rPr>
              <a:t>Consumers are obliged to buy large insulated water heaters</a:t>
            </a:r>
            <a:endParaRPr sz="3400">
              <a:solidFill>
                <a:srgbClr val="FFFFFF"/>
              </a:solidFill>
            </a:endParaRPr>
          </a:p>
          <a:p>
            <a:pPr lvl="1">
              <a:defRPr sz="1800">
                <a:solidFill>
                  <a:srgbClr val="000000"/>
                </a:solidFill>
              </a:defRPr>
            </a:pPr>
            <a:r>
              <a:rPr sz="3200">
                <a:solidFill>
                  <a:srgbClr val="FFFFFF"/>
                </a:solidFill>
              </a:rPr>
              <a:t> only of value if heating is controlled</a:t>
            </a:r>
          </a:p>
        </p:txBody>
      </p:sp>
      <p:sp>
        <p:nvSpPr>
          <p:cNvPr id="142" name="Shape 14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sp>
        <p:nvSpPr>
          <p:cNvPr id="143" name="Shape 143"/>
          <p:cNvSpPr/>
          <p:nvPr/>
        </p:nvSpPr>
        <p:spPr>
          <a:xfrm>
            <a:off x="241300" y="6477000"/>
            <a:ext cx="9690100" cy="584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1" indent="0" algn="l">
              <a:spcBef>
                <a:spcPts val="1800"/>
              </a:spcBef>
              <a:defRPr sz="1800">
                <a:solidFill>
                  <a:srgbClr val="000000"/>
                </a:solidFill>
              </a:defRPr>
            </a:pPr>
            <a:r>
              <a:rPr sz="4000">
                <a:solidFill>
                  <a:srgbClr val="000606"/>
                </a:solidFill>
              </a:rPr>
              <a:t>If it’s universal the national benefit is very large</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143"/>
                                        </p:tgtEl>
                                        <p:attrNameLst>
                                          <p:attrName>style.visibility</p:attrName>
                                        </p:attrNameLst>
                                      </p:cBhvr>
                                      <p:to>
                                        <p:strVal val="visible"/>
                                      </p:to>
                                    </p:set>
                                    <p:anim calcmode="lin" valueType="num">
                                      <p:cBhvr>
                                        <p:cTn id="7" dur="1000" fill="hold"/>
                                        <p:tgtEl>
                                          <p:spTgt spid="143"/>
                                        </p:tgtEl>
                                        <p:attrNameLst>
                                          <p:attrName>ppt_x</p:attrName>
                                        </p:attrNameLst>
                                      </p:cBhvr>
                                      <p:tavLst>
                                        <p:tav tm="0">
                                          <p:val>
                                            <p:strVal val="0-#ppt_w/2"/>
                                          </p:val>
                                        </p:tav>
                                        <p:tav tm="100000">
                                          <p:val>
                                            <p:strVal val="#ppt_x"/>
                                          </p:val>
                                        </p:tav>
                                      </p:tavLst>
                                    </p:anim>
                                    <p:anim calcmode="lin" valueType="num">
                                      <p:cBhvr>
                                        <p:cTn id="8" dur="1000" fill="hold"/>
                                        <p:tgtEl>
                                          <p:spTgt spid="1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228600" y="203200"/>
            <a:ext cx="9499600" cy="1905000"/>
          </a:xfrm>
          <a:prstGeom prst="rect">
            <a:avLst/>
          </a:prstGeom>
        </p:spPr>
        <p:txBody>
          <a:bodyPr/>
          <a:lstStyle/>
          <a:p>
            <a:pPr lvl="0">
              <a:defRPr sz="1800">
                <a:solidFill>
                  <a:srgbClr val="000000"/>
                </a:solidFill>
              </a:defRPr>
            </a:pPr>
            <a:r>
              <a:rPr sz="6400">
                <a:solidFill>
                  <a:srgbClr val="FFFFFF"/>
                </a:solidFill>
              </a:rPr>
              <a:t>Discretionary expenditure</a:t>
            </a:r>
          </a:p>
        </p:txBody>
      </p:sp>
      <p:sp>
        <p:nvSpPr>
          <p:cNvPr id="146" name="Shape 146"/>
          <p:cNvSpPr/>
          <p:nvPr>
            <p:ph type="body" idx="1"/>
          </p:nvPr>
        </p:nvSpPr>
        <p:spPr>
          <a:xfrm>
            <a:off x="34204" y="1828800"/>
            <a:ext cx="9893301" cy="5473700"/>
          </a:xfrm>
          <a:prstGeom prst="rect">
            <a:avLst/>
          </a:prstGeom>
        </p:spPr>
        <p:txBody>
          <a:bodyPr/>
          <a:lstStyle/>
          <a:p>
            <a:pPr lvl="0">
              <a:defRPr sz="1800">
                <a:solidFill>
                  <a:srgbClr val="000000"/>
                </a:solidFill>
              </a:defRPr>
            </a:pPr>
            <a:r>
              <a:rPr sz="3400">
                <a:solidFill>
                  <a:srgbClr val="FFFFFF"/>
                </a:solidFill>
              </a:rPr>
              <a:t>The dream</a:t>
            </a:r>
            <a:endParaRPr sz="3400">
              <a:solidFill>
                <a:srgbClr val="FFFFFF"/>
              </a:solidFill>
            </a:endParaRPr>
          </a:p>
          <a:p>
            <a:pPr lvl="1">
              <a:defRPr sz="1800">
                <a:solidFill>
                  <a:srgbClr val="000000"/>
                </a:solidFill>
              </a:defRPr>
            </a:pPr>
            <a:r>
              <a:rPr sz="3200">
                <a:solidFill>
                  <a:srgbClr val="FFFFFF"/>
                </a:solidFill>
              </a:rPr>
              <a:t> consumers will monitor and manage their demand</a:t>
            </a:r>
            <a:endParaRPr sz="3200">
              <a:solidFill>
                <a:srgbClr val="FFFFFF"/>
              </a:solidFill>
            </a:endParaRPr>
          </a:p>
          <a:p>
            <a:pPr lvl="0">
              <a:defRPr sz="1800">
                <a:solidFill>
                  <a:srgbClr val="000000"/>
                </a:solidFill>
              </a:defRPr>
            </a:pPr>
            <a:r>
              <a:rPr sz="3400">
                <a:solidFill>
                  <a:srgbClr val="FFFFFF"/>
                </a:solidFill>
              </a:rPr>
              <a:t> The risk</a:t>
            </a:r>
            <a:endParaRPr sz="3400">
              <a:solidFill>
                <a:srgbClr val="FFFFFF"/>
              </a:solidFill>
            </a:endParaRPr>
          </a:p>
          <a:p>
            <a:pPr lvl="1">
              <a:defRPr sz="1800">
                <a:solidFill>
                  <a:srgbClr val="000000"/>
                </a:solidFill>
              </a:defRPr>
            </a:pPr>
            <a:r>
              <a:rPr sz="3200">
                <a:solidFill>
                  <a:srgbClr val="FFFFFF"/>
                </a:solidFill>
              </a:rPr>
              <a:t> savings will be small, the inconvenience great </a:t>
            </a:r>
            <a:endParaRPr sz="3200">
              <a:solidFill>
                <a:srgbClr val="FFFFFF"/>
              </a:solidFill>
            </a:endParaRPr>
          </a:p>
          <a:p>
            <a:pPr lvl="2">
              <a:defRPr sz="1800">
                <a:solidFill>
                  <a:srgbClr val="000000"/>
                </a:solidFill>
              </a:defRPr>
            </a:pPr>
            <a:r>
              <a:rPr sz="3000">
                <a:solidFill>
                  <a:srgbClr val="FFFFFF"/>
                </a:solidFill>
              </a:rPr>
              <a:t>they will give up</a:t>
            </a:r>
            <a:endParaRPr sz="3000">
              <a:solidFill>
                <a:srgbClr val="FFFFFF"/>
              </a:solidFill>
            </a:endParaRPr>
          </a:p>
          <a:p>
            <a:pPr lvl="0">
              <a:defRPr sz="1800">
                <a:solidFill>
                  <a:srgbClr val="000000"/>
                </a:solidFill>
              </a:defRPr>
            </a:pPr>
            <a:r>
              <a:rPr sz="3400">
                <a:solidFill>
                  <a:srgbClr val="FFFFFF"/>
                </a:solidFill>
              </a:rPr>
              <a:t>Bigger savings to be made on telephone calls and walking instead of driving to the nearest dairy</a:t>
            </a:r>
          </a:p>
        </p:txBody>
      </p:sp>
      <p:sp>
        <p:nvSpPr>
          <p:cNvPr id="147" name="Shape 14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p>
            <a:pPr lvl="0">
              <a:defRPr sz="1800">
                <a:solidFill>
                  <a:srgbClr val="000000"/>
                </a:solidFill>
              </a:defRPr>
            </a:pPr>
            <a:r>
              <a:rPr sz="6400">
                <a:solidFill>
                  <a:srgbClr val="FFFFFF"/>
                </a:solidFill>
              </a:rPr>
              <a:t>Security</a:t>
            </a:r>
          </a:p>
        </p:txBody>
      </p:sp>
      <p:sp>
        <p:nvSpPr>
          <p:cNvPr id="150" name="Shape 150"/>
          <p:cNvSpPr/>
          <p:nvPr>
            <p:ph type="body" idx="1"/>
          </p:nvPr>
        </p:nvSpPr>
        <p:spPr>
          <a:prstGeom prst="rect">
            <a:avLst/>
          </a:prstGeom>
        </p:spPr>
        <p:txBody>
          <a:bodyPr/>
          <a:lstStyle/>
          <a:p>
            <a:pPr lvl="0"/>
          </a:p>
        </p:txBody>
      </p:sp>
      <p:sp>
        <p:nvSpPr>
          <p:cNvPr id="151" name="Shape 15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pic>
        <p:nvPicPr>
          <p:cNvPr id="152" name="droppedImage.pdf"/>
          <p:cNvPicPr/>
          <p:nvPr/>
        </p:nvPicPr>
        <p:blipFill>
          <a:blip r:embed="rId3">
            <a:extLst/>
          </a:blip>
          <a:stretch>
            <a:fillRect/>
          </a:stretch>
        </p:blipFill>
        <p:spPr>
          <a:xfrm>
            <a:off x="4521" y="405348"/>
            <a:ext cx="10134600" cy="6720404"/>
          </a:xfrm>
          <a:prstGeom prst="rect">
            <a:avLst/>
          </a:prstGeom>
          <a:ln w="12700">
            <a:miter lim="400000"/>
          </a:ln>
        </p:spPr>
      </p:pic>
      <p:sp>
        <p:nvSpPr>
          <p:cNvPr id="153" name="Shape 153"/>
          <p:cNvSpPr/>
          <p:nvPr/>
        </p:nvSpPr>
        <p:spPr>
          <a:xfrm>
            <a:off x="-15776" y="361950"/>
            <a:ext cx="10160001" cy="1968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solidFill>
                  <a:srgbClr val="000000"/>
                </a:solidFill>
              </a:defRPr>
            </a:pPr>
            <a:r>
              <a:rPr sz="4200">
                <a:solidFill>
                  <a:srgbClr val="000506"/>
                </a:solidFill>
              </a:rPr>
              <a:t>Hugely Expensive, Diabolically Complex, Massive Security Risks</a:t>
            </a:r>
            <a:endParaRPr sz="4200">
              <a:solidFill>
                <a:srgbClr val="000506"/>
              </a:solidFill>
            </a:endParaRPr>
          </a:p>
          <a:p>
            <a:pPr lvl="0">
              <a:defRPr sz="1800">
                <a:solidFill>
                  <a:srgbClr val="000000"/>
                </a:solidFill>
              </a:defRPr>
            </a:pPr>
            <a:r>
              <a:rPr i="1" sz="4500">
                <a:solidFill>
                  <a:srgbClr val="000506"/>
                </a:solidFill>
              </a:rPr>
              <a:t> Where is the overall benefit?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153"/>
                                        </p:tgtEl>
                                        <p:attrNameLst>
                                          <p:attrName>style.visibility</p:attrName>
                                        </p:attrNameLst>
                                      </p:cBhvr>
                                      <p:to>
                                        <p:strVal val="visible"/>
                                      </p:to>
                                    </p:set>
                                    <p:animEffect filter="dissolve" transition="in">
                                      <p:cBhvr>
                                        <p:cTn id="7"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3"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xfrm>
            <a:off x="990600" y="203200"/>
            <a:ext cx="8178800" cy="1003300"/>
          </a:xfrm>
          <a:prstGeom prst="rect">
            <a:avLst/>
          </a:prstGeom>
        </p:spPr>
        <p:txBody>
          <a:bodyPr/>
          <a:lstStyle/>
          <a:p>
            <a:pPr lvl="0">
              <a:defRPr sz="1800">
                <a:solidFill>
                  <a:srgbClr val="000000"/>
                </a:solidFill>
              </a:defRPr>
            </a:pPr>
            <a:r>
              <a:rPr sz="6400">
                <a:solidFill>
                  <a:srgbClr val="FFFFFF"/>
                </a:solidFill>
              </a:rPr>
              <a:t>Remote meter reading</a:t>
            </a:r>
          </a:p>
        </p:txBody>
      </p:sp>
      <p:sp>
        <p:nvSpPr>
          <p:cNvPr id="158" name="Shape 158"/>
          <p:cNvSpPr/>
          <p:nvPr>
            <p:ph type="body" idx="1"/>
          </p:nvPr>
        </p:nvSpPr>
        <p:spPr>
          <a:xfrm>
            <a:off x="520700" y="1320800"/>
            <a:ext cx="9029700" cy="6121400"/>
          </a:xfrm>
          <a:prstGeom prst="rect">
            <a:avLst/>
          </a:prstGeom>
        </p:spPr>
        <p:txBody>
          <a:bodyPr/>
          <a:lstStyle/>
          <a:p>
            <a:pPr lvl="0">
              <a:defRPr sz="1800">
                <a:solidFill>
                  <a:srgbClr val="000000"/>
                </a:solidFill>
              </a:defRPr>
            </a:pPr>
            <a:r>
              <a:rPr sz="3400">
                <a:solidFill>
                  <a:srgbClr val="FFFFFF"/>
                </a:solidFill>
              </a:rPr>
              <a:t>“Drive-by” metering is an alternative</a:t>
            </a:r>
            <a:endParaRPr sz="3400">
              <a:solidFill>
                <a:srgbClr val="FFFFFF"/>
              </a:solidFill>
            </a:endParaRPr>
          </a:p>
          <a:p>
            <a:pPr lvl="1">
              <a:defRPr sz="1800">
                <a:solidFill>
                  <a:srgbClr val="000000"/>
                </a:solidFill>
              </a:defRPr>
            </a:pPr>
            <a:r>
              <a:rPr sz="3200">
                <a:solidFill>
                  <a:srgbClr val="FFFFFF"/>
                </a:solidFill>
              </a:rPr>
              <a:t> can also read gas and water meters</a:t>
            </a:r>
            <a:endParaRPr sz="3200">
              <a:solidFill>
                <a:srgbClr val="FFFFFF"/>
              </a:solidFill>
            </a:endParaRPr>
          </a:p>
          <a:p>
            <a:pPr lvl="1">
              <a:defRPr sz="1800">
                <a:solidFill>
                  <a:srgbClr val="000000"/>
                </a:solidFill>
              </a:defRPr>
            </a:pPr>
            <a:r>
              <a:rPr sz="3200">
                <a:solidFill>
                  <a:srgbClr val="FFFFFF"/>
                </a:solidFill>
              </a:rPr>
              <a:t> means that the house is checked every time the meter is read</a:t>
            </a:r>
            <a:endParaRPr sz="3200">
              <a:solidFill>
                <a:srgbClr val="FFFFFF"/>
              </a:solidFill>
            </a:endParaRPr>
          </a:p>
          <a:p>
            <a:pPr lvl="1">
              <a:defRPr sz="1800">
                <a:solidFill>
                  <a:srgbClr val="000000"/>
                </a:solidFill>
              </a:defRPr>
            </a:pPr>
            <a:r>
              <a:rPr sz="3200">
                <a:solidFill>
                  <a:srgbClr val="FFFFFF"/>
                </a:solidFill>
              </a:rPr>
              <a:t> a fraction of the cost of normal meter reading</a:t>
            </a:r>
            <a:endParaRPr sz="3200">
              <a:solidFill>
                <a:srgbClr val="FFFFFF"/>
              </a:solidFill>
            </a:endParaRPr>
          </a:p>
          <a:p>
            <a:pPr lvl="2">
              <a:defRPr sz="1800">
                <a:solidFill>
                  <a:srgbClr val="000000"/>
                </a:solidFill>
              </a:defRPr>
            </a:pPr>
            <a:r>
              <a:rPr sz="3000">
                <a:solidFill>
                  <a:srgbClr val="FFFFFF"/>
                </a:solidFill>
              </a:rPr>
              <a:t> which is fairly cheap anyway</a:t>
            </a:r>
            <a:endParaRPr sz="3000">
              <a:solidFill>
                <a:srgbClr val="FFFFFF"/>
              </a:solidFill>
            </a:endParaRPr>
          </a:p>
          <a:p>
            <a:pPr lvl="0">
              <a:defRPr sz="1800">
                <a:solidFill>
                  <a:srgbClr val="000000"/>
                </a:solidFill>
              </a:defRPr>
            </a:pPr>
            <a:r>
              <a:rPr sz="3400">
                <a:solidFill>
                  <a:srgbClr val="FFFFFF"/>
                </a:solidFill>
              </a:rPr>
              <a:t>Reading by text message is another</a:t>
            </a:r>
            <a:endParaRPr sz="3400">
              <a:solidFill>
                <a:srgbClr val="FFFFFF"/>
              </a:solidFill>
            </a:endParaRPr>
          </a:p>
          <a:p>
            <a:pPr lvl="0">
              <a:defRPr sz="1800">
                <a:solidFill>
                  <a:srgbClr val="000000"/>
                </a:solidFill>
              </a:defRPr>
            </a:pPr>
            <a:r>
              <a:rPr sz="3400">
                <a:solidFill>
                  <a:srgbClr val="FFFFFF"/>
                </a:solidFill>
              </a:rPr>
              <a:t>If it saves the retailer money, it’s good</a:t>
            </a:r>
            <a:endParaRPr sz="3400">
              <a:solidFill>
                <a:srgbClr val="FFFFFF"/>
              </a:solidFill>
            </a:endParaRPr>
          </a:p>
          <a:p>
            <a:pPr lvl="0">
              <a:defRPr sz="1800">
                <a:solidFill>
                  <a:srgbClr val="000000"/>
                </a:solidFill>
              </a:defRPr>
            </a:pPr>
            <a:r>
              <a:rPr sz="3400">
                <a:solidFill>
                  <a:srgbClr val="FFFFFF"/>
                </a:solidFill>
              </a:rPr>
              <a:t>If it costs the consumer, it’s bad</a:t>
            </a:r>
          </a:p>
        </p:txBody>
      </p:sp>
      <p:sp>
        <p:nvSpPr>
          <p:cNvPr id="159" name="Shape 15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prstGeom prst="rect">
            <a:avLst/>
          </a:prstGeom>
        </p:spPr>
        <p:txBody>
          <a:bodyPr/>
          <a:lstStyle/>
          <a:p>
            <a:pPr lvl="0">
              <a:defRPr sz="1800">
                <a:solidFill>
                  <a:srgbClr val="000000"/>
                </a:solidFill>
              </a:defRPr>
            </a:pPr>
            <a:r>
              <a:rPr sz="6400">
                <a:solidFill>
                  <a:srgbClr val="FFFFFF"/>
                </a:solidFill>
              </a:rPr>
              <a:t>The really smart meter</a:t>
            </a:r>
          </a:p>
        </p:txBody>
      </p:sp>
      <p:sp>
        <p:nvSpPr>
          <p:cNvPr id="162" name="Shape 162"/>
          <p:cNvSpPr/>
          <p:nvPr>
            <p:ph type="body" idx="1"/>
          </p:nvPr>
        </p:nvSpPr>
        <p:spPr>
          <a:xfrm>
            <a:off x="990600" y="1993900"/>
            <a:ext cx="8178800" cy="5181600"/>
          </a:xfrm>
          <a:prstGeom prst="rect">
            <a:avLst/>
          </a:prstGeom>
        </p:spPr>
        <p:txBody>
          <a:bodyPr/>
          <a:lstStyle/>
          <a:p>
            <a:pPr lvl="0">
              <a:defRPr sz="1800">
                <a:solidFill>
                  <a:srgbClr val="000000"/>
                </a:solidFill>
              </a:defRPr>
            </a:pPr>
            <a:r>
              <a:rPr sz="3800">
                <a:solidFill>
                  <a:srgbClr val="FFFFFF"/>
                </a:solidFill>
              </a:rPr>
              <a:t>Multi-rate meter with ripple control</a:t>
            </a:r>
            <a:endParaRPr sz="3800">
              <a:solidFill>
                <a:srgbClr val="FFFFFF"/>
              </a:solidFill>
            </a:endParaRPr>
          </a:p>
          <a:p>
            <a:pPr lvl="1">
              <a:defRPr sz="1800">
                <a:solidFill>
                  <a:srgbClr val="000000"/>
                </a:solidFill>
              </a:defRPr>
            </a:pPr>
            <a:r>
              <a:rPr sz="3200">
                <a:solidFill>
                  <a:srgbClr val="FFFFFF"/>
                </a:solidFill>
              </a:rPr>
              <a:t>Text message or drive by reading</a:t>
            </a:r>
            <a:endParaRPr sz="3200">
              <a:solidFill>
                <a:srgbClr val="FFFFFF"/>
              </a:solidFill>
            </a:endParaRPr>
          </a:p>
          <a:p>
            <a:pPr lvl="1">
              <a:defRPr sz="1800">
                <a:solidFill>
                  <a:srgbClr val="000000"/>
                </a:solidFill>
              </a:defRPr>
            </a:pPr>
            <a:r>
              <a:rPr sz="3200">
                <a:solidFill>
                  <a:srgbClr val="FFFFFF"/>
                </a:solidFill>
              </a:rPr>
              <a:t>Switchable rates</a:t>
            </a:r>
            <a:endParaRPr sz="3200">
              <a:solidFill>
                <a:srgbClr val="FFFFFF"/>
              </a:solidFill>
            </a:endParaRPr>
          </a:p>
          <a:p>
            <a:pPr lvl="1">
              <a:defRPr sz="1800">
                <a:solidFill>
                  <a:srgbClr val="000000"/>
                </a:solidFill>
              </a:defRPr>
            </a:pPr>
            <a:r>
              <a:rPr sz="3200">
                <a:solidFill>
                  <a:srgbClr val="FFFFFF"/>
                </a:solidFill>
              </a:rPr>
              <a:t>Optional remote display to advise rate</a:t>
            </a:r>
            <a:endParaRPr sz="3200">
              <a:solidFill>
                <a:srgbClr val="FFFFFF"/>
              </a:solidFill>
            </a:endParaRPr>
          </a:p>
          <a:p>
            <a:pPr lvl="2">
              <a:defRPr sz="1800">
                <a:solidFill>
                  <a:srgbClr val="000000"/>
                </a:solidFill>
              </a:defRPr>
            </a:pPr>
            <a:r>
              <a:rPr sz="3000">
                <a:solidFill>
                  <a:srgbClr val="FFFFFF"/>
                </a:solidFill>
              </a:rPr>
              <a:t>indicate a major system problem?</a:t>
            </a:r>
            <a:endParaRPr sz="3000">
              <a:solidFill>
                <a:srgbClr val="FFFFFF"/>
              </a:solidFill>
            </a:endParaRPr>
          </a:p>
          <a:p>
            <a:pPr lvl="1">
              <a:defRPr sz="1800">
                <a:solidFill>
                  <a:srgbClr val="000000"/>
                </a:solidFill>
              </a:defRPr>
            </a:pPr>
            <a:r>
              <a:rPr sz="3200">
                <a:solidFill>
                  <a:srgbClr val="FFFFFF"/>
                </a:solidFill>
              </a:rPr>
              <a:t>Control water heating, heat pumps etc</a:t>
            </a:r>
            <a:endParaRPr sz="3200">
              <a:solidFill>
                <a:srgbClr val="FFFFFF"/>
              </a:solidFill>
            </a:endParaRPr>
          </a:p>
          <a:p>
            <a:pPr lvl="0">
              <a:defRPr sz="1800">
                <a:solidFill>
                  <a:srgbClr val="000000"/>
                </a:solidFill>
              </a:defRPr>
            </a:pPr>
            <a:r>
              <a:rPr i="1" sz="4300">
                <a:solidFill>
                  <a:srgbClr val="FFFFFF"/>
                </a:solidFill>
              </a:rPr>
              <a:t>Low cost, effective and secure </a:t>
            </a:r>
          </a:p>
        </p:txBody>
      </p:sp>
      <p:sp>
        <p:nvSpPr>
          <p:cNvPr id="163" name="Shape 16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xfrm>
            <a:off x="990600" y="203200"/>
            <a:ext cx="8178800" cy="1625600"/>
          </a:xfrm>
          <a:prstGeom prst="rect">
            <a:avLst/>
          </a:prstGeom>
        </p:spPr>
        <p:txBody>
          <a:bodyPr/>
          <a:lstStyle/>
          <a:p>
            <a:pPr lvl="0">
              <a:defRPr sz="1800">
                <a:solidFill>
                  <a:srgbClr val="000000"/>
                </a:solidFill>
              </a:defRPr>
            </a:pPr>
            <a:r>
              <a:rPr sz="6400">
                <a:solidFill>
                  <a:srgbClr val="FFFFFF"/>
                </a:solidFill>
              </a:rPr>
              <a:t>Conclusions</a:t>
            </a:r>
          </a:p>
        </p:txBody>
      </p:sp>
      <p:sp>
        <p:nvSpPr>
          <p:cNvPr id="166" name="Shape 166"/>
          <p:cNvSpPr/>
          <p:nvPr>
            <p:ph type="body" idx="1"/>
          </p:nvPr>
        </p:nvSpPr>
        <p:spPr>
          <a:xfrm>
            <a:off x="76200" y="1714500"/>
            <a:ext cx="10147300" cy="5422900"/>
          </a:xfrm>
          <a:prstGeom prst="rect">
            <a:avLst/>
          </a:prstGeom>
        </p:spPr>
        <p:txBody>
          <a:bodyPr/>
          <a:lstStyle/>
          <a:p>
            <a:pPr lvl="0">
              <a:defRPr sz="1800">
                <a:solidFill>
                  <a:srgbClr val="000000"/>
                </a:solidFill>
              </a:defRPr>
            </a:pPr>
            <a:r>
              <a:rPr sz="3400">
                <a:solidFill>
                  <a:srgbClr val="FFFFFF"/>
                </a:solidFill>
              </a:rPr>
              <a:t>Smart Grid is what we have always been doing</a:t>
            </a:r>
            <a:endParaRPr sz="3400">
              <a:solidFill>
                <a:srgbClr val="FFFFFF"/>
              </a:solidFill>
            </a:endParaRPr>
          </a:p>
          <a:p>
            <a:pPr lvl="0">
              <a:defRPr sz="1800">
                <a:solidFill>
                  <a:srgbClr val="000000"/>
                </a:solidFill>
              </a:defRPr>
            </a:pPr>
            <a:r>
              <a:rPr sz="3400">
                <a:solidFill>
                  <a:srgbClr val="FFFFFF"/>
                </a:solidFill>
              </a:rPr>
              <a:t>Better and cheaper ways of modernising meter reading</a:t>
            </a:r>
            <a:endParaRPr sz="3400">
              <a:solidFill>
                <a:srgbClr val="FFFFFF"/>
              </a:solidFill>
            </a:endParaRPr>
          </a:p>
          <a:p>
            <a:pPr lvl="0">
              <a:defRPr sz="1800">
                <a:solidFill>
                  <a:srgbClr val="000000"/>
                </a:solidFill>
              </a:defRPr>
            </a:pPr>
            <a:r>
              <a:rPr sz="3400">
                <a:solidFill>
                  <a:srgbClr val="FFFFFF"/>
                </a:solidFill>
              </a:rPr>
              <a:t> Huge security risk</a:t>
            </a:r>
            <a:endParaRPr sz="3400">
              <a:solidFill>
                <a:srgbClr val="FFFFFF"/>
              </a:solidFill>
            </a:endParaRPr>
          </a:p>
          <a:p>
            <a:pPr lvl="0">
              <a:defRPr sz="1800">
                <a:solidFill>
                  <a:srgbClr val="000000"/>
                </a:solidFill>
              </a:defRPr>
            </a:pPr>
            <a:r>
              <a:rPr sz="3400">
                <a:solidFill>
                  <a:srgbClr val="FFFFFF"/>
                </a:solidFill>
              </a:rPr>
              <a:t> Relies on consumer action </a:t>
            </a:r>
            <a:endParaRPr sz="3400">
              <a:solidFill>
                <a:srgbClr val="FFFFFF"/>
              </a:solidFill>
            </a:endParaRPr>
          </a:p>
          <a:p>
            <a:pPr lvl="0">
              <a:defRPr sz="1800">
                <a:solidFill>
                  <a:srgbClr val="000000"/>
                </a:solidFill>
              </a:defRPr>
            </a:pPr>
            <a:endParaRPr sz="3400">
              <a:solidFill>
                <a:srgbClr val="FFFFFF"/>
              </a:solidFill>
            </a:endParaRPr>
          </a:p>
          <a:p>
            <a:pPr lvl="0">
              <a:defRPr sz="1800">
                <a:solidFill>
                  <a:srgbClr val="000000"/>
                </a:solidFill>
              </a:defRPr>
            </a:pPr>
            <a:r>
              <a:rPr sz="3400">
                <a:solidFill>
                  <a:srgbClr val="FFFFFF"/>
                </a:solidFill>
              </a:rPr>
              <a:t>Water heater control is the major attraction</a:t>
            </a:r>
          </a:p>
        </p:txBody>
      </p:sp>
      <p:sp>
        <p:nvSpPr>
          <p:cNvPr id="167" name="Shape 16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sp>
        <p:nvSpPr>
          <p:cNvPr id="168" name="Shape 168"/>
          <p:cNvSpPr/>
          <p:nvPr/>
        </p:nvSpPr>
        <p:spPr>
          <a:xfrm>
            <a:off x="88900" y="6515100"/>
            <a:ext cx="9969500" cy="762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l">
              <a:spcBef>
                <a:spcPts val="1800"/>
              </a:spcBef>
              <a:defRPr sz="4700">
                <a:solidFill>
                  <a:srgbClr val="000905"/>
                </a:solidFill>
              </a:defRPr>
            </a:lvl1pPr>
          </a:lstStyle>
          <a:p>
            <a:pPr lvl="0">
              <a:defRPr sz="1800">
                <a:solidFill>
                  <a:srgbClr val="000000"/>
                </a:solidFill>
              </a:defRPr>
            </a:pPr>
            <a:r>
              <a:rPr sz="4700">
                <a:solidFill>
                  <a:srgbClr val="000905"/>
                </a:solidFill>
              </a:rPr>
              <a:t>Why aren’t we exploiting ripple control!</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xfrm>
            <a:off x="751387" y="160328"/>
            <a:ext cx="8657226" cy="1359291"/>
          </a:xfrm>
          <a:prstGeom prst="rect">
            <a:avLst/>
          </a:prstGeom>
        </p:spPr>
        <p:txBody>
          <a:bodyPr/>
          <a:lstStyle/>
          <a:p>
            <a:pPr lvl="0">
              <a:defRPr sz="1800">
                <a:solidFill>
                  <a:srgbClr val="000000"/>
                </a:solidFill>
              </a:defRPr>
            </a:pPr>
            <a:r>
              <a:rPr sz="6400">
                <a:solidFill>
                  <a:srgbClr val="FFFFFF"/>
                </a:solidFill>
              </a:rPr>
              <a:t>What is a “Smart Grid”</a:t>
            </a:r>
          </a:p>
        </p:txBody>
      </p:sp>
      <p:sp>
        <p:nvSpPr>
          <p:cNvPr id="65" name="Shape 65"/>
          <p:cNvSpPr/>
          <p:nvPr>
            <p:ph type="body" idx="1"/>
          </p:nvPr>
        </p:nvSpPr>
        <p:spPr>
          <a:xfrm>
            <a:off x="667577" y="1322361"/>
            <a:ext cx="8824846" cy="5508678"/>
          </a:xfrm>
          <a:prstGeom prst="rect">
            <a:avLst/>
          </a:prstGeom>
        </p:spPr>
        <p:txBody>
          <a:bodyPr/>
          <a:lstStyle/>
          <a:p>
            <a:pPr lvl="0">
              <a:defRPr sz="1800">
                <a:solidFill>
                  <a:srgbClr val="000000"/>
                </a:solidFill>
              </a:defRPr>
            </a:pPr>
            <a:r>
              <a:rPr sz="3400">
                <a:solidFill>
                  <a:srgbClr val="FFFFFF"/>
                </a:solidFill>
              </a:rPr>
              <a:t>According to the US Department of Energy</a:t>
            </a:r>
            <a:endParaRPr sz="3400">
              <a:solidFill>
                <a:srgbClr val="FFFFFF"/>
              </a:solidFill>
            </a:endParaRPr>
          </a:p>
          <a:p>
            <a:pPr lvl="1">
              <a:defRPr sz="1800">
                <a:solidFill>
                  <a:srgbClr val="000000"/>
                </a:solidFill>
              </a:defRPr>
            </a:pPr>
            <a:r>
              <a:rPr sz="3200">
                <a:solidFill>
                  <a:srgbClr val="FFFFFF"/>
                </a:solidFill>
              </a:rPr>
              <a:t>participation by customers</a:t>
            </a:r>
            <a:endParaRPr sz="3200">
              <a:solidFill>
                <a:srgbClr val="FFFFFF"/>
              </a:solidFill>
            </a:endParaRPr>
          </a:p>
          <a:p>
            <a:pPr lvl="1">
              <a:defRPr sz="1800">
                <a:solidFill>
                  <a:srgbClr val="000000"/>
                </a:solidFill>
              </a:defRPr>
            </a:pPr>
            <a:r>
              <a:rPr sz="3200">
                <a:solidFill>
                  <a:srgbClr val="FFFFFF"/>
                </a:solidFill>
              </a:rPr>
              <a:t>all generation and storage options</a:t>
            </a:r>
            <a:endParaRPr sz="3200">
              <a:solidFill>
                <a:srgbClr val="FFFFFF"/>
              </a:solidFill>
            </a:endParaRPr>
          </a:p>
          <a:p>
            <a:pPr lvl="1">
              <a:defRPr sz="1800">
                <a:solidFill>
                  <a:srgbClr val="000000"/>
                </a:solidFill>
              </a:defRPr>
            </a:pPr>
            <a:r>
              <a:rPr sz="3200">
                <a:solidFill>
                  <a:srgbClr val="FFFFFF"/>
                </a:solidFill>
              </a:rPr>
              <a:t>new-products etc</a:t>
            </a:r>
            <a:endParaRPr sz="3200">
              <a:solidFill>
                <a:srgbClr val="FFFFFF"/>
              </a:solidFill>
            </a:endParaRPr>
          </a:p>
          <a:p>
            <a:pPr lvl="1">
              <a:defRPr sz="1800">
                <a:solidFill>
                  <a:srgbClr val="000000"/>
                </a:solidFill>
              </a:defRPr>
            </a:pPr>
            <a:r>
              <a:rPr sz="3200">
                <a:solidFill>
                  <a:srgbClr val="FFFFFF"/>
                </a:solidFill>
              </a:rPr>
              <a:t>power quality</a:t>
            </a:r>
            <a:endParaRPr sz="3200">
              <a:solidFill>
                <a:srgbClr val="FFFFFF"/>
              </a:solidFill>
            </a:endParaRPr>
          </a:p>
          <a:p>
            <a:pPr lvl="1">
              <a:defRPr sz="1800">
                <a:solidFill>
                  <a:srgbClr val="000000"/>
                </a:solidFill>
              </a:defRPr>
            </a:pPr>
            <a:r>
              <a:rPr sz="3200">
                <a:solidFill>
                  <a:srgbClr val="FFFFFF"/>
                </a:solidFill>
              </a:rPr>
              <a:t>asset utilisation</a:t>
            </a:r>
            <a:endParaRPr sz="3200">
              <a:solidFill>
                <a:srgbClr val="FFFFFF"/>
              </a:solidFill>
            </a:endParaRPr>
          </a:p>
          <a:p>
            <a:pPr lvl="1">
              <a:defRPr sz="1800">
                <a:solidFill>
                  <a:srgbClr val="000000"/>
                </a:solidFill>
              </a:defRPr>
            </a:pPr>
            <a:r>
              <a:rPr sz="3200">
                <a:solidFill>
                  <a:srgbClr val="FFFFFF"/>
                </a:solidFill>
              </a:rPr>
              <a:t>meeting disturbances</a:t>
            </a:r>
            <a:endParaRPr sz="3200">
              <a:solidFill>
                <a:srgbClr val="FFFFFF"/>
              </a:solidFill>
            </a:endParaRPr>
          </a:p>
          <a:p>
            <a:pPr lvl="1">
              <a:defRPr sz="1800">
                <a:solidFill>
                  <a:srgbClr val="000000"/>
                </a:solidFill>
              </a:defRPr>
            </a:pPr>
            <a:r>
              <a:rPr sz="3200">
                <a:solidFill>
                  <a:srgbClr val="FFFFFF"/>
                </a:solidFill>
              </a:rPr>
              <a:t>resilient operation</a:t>
            </a:r>
          </a:p>
        </p:txBody>
      </p:sp>
      <p:sp>
        <p:nvSpPr>
          <p:cNvPr id="66" name="Shape 66"/>
          <p:cNvSpPr/>
          <p:nvPr/>
        </p:nvSpPr>
        <p:spPr>
          <a:xfrm>
            <a:off x="1347136" y="6718300"/>
            <a:ext cx="7459577" cy="863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5400">
                <a:solidFill>
                  <a:srgbClr val="000306"/>
                </a:solidFill>
              </a:defRPr>
            </a:lvl1pPr>
          </a:lstStyle>
          <a:p>
            <a:pPr lvl="0">
              <a:defRPr sz="1800">
                <a:solidFill>
                  <a:srgbClr val="000000"/>
                </a:solidFill>
              </a:defRPr>
            </a:pPr>
            <a:r>
              <a:rPr sz="5400">
                <a:solidFill>
                  <a:srgbClr val="000306"/>
                </a:solidFill>
              </a:rPr>
              <a:t>Hasn’t it always done that?</a:t>
            </a:r>
          </a:p>
        </p:txBody>
      </p:sp>
      <p:sp>
        <p:nvSpPr>
          <p:cNvPr id="67" name="Shape 6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66"/>
                                        </p:tgtEl>
                                        <p:attrNameLst>
                                          <p:attrName>style.visibility</p:attrName>
                                        </p:attrNameLst>
                                      </p:cBhvr>
                                      <p:to>
                                        <p:strVal val="visible"/>
                                      </p:to>
                                    </p:set>
                                    <p:anim calcmode="lin" valueType="num">
                                      <p:cBhvr>
                                        <p:cTn id="7" dur="1000" fill="hold"/>
                                        <p:tgtEl>
                                          <p:spTgt spid="66"/>
                                        </p:tgtEl>
                                        <p:attrNameLst>
                                          <p:attrName>ppt_x</p:attrName>
                                        </p:attrNameLst>
                                      </p:cBhvr>
                                      <p:tavLst>
                                        <p:tav tm="0">
                                          <p:val>
                                            <p:strVal val="0-#ppt_w/2"/>
                                          </p:val>
                                        </p:tav>
                                        <p:tav tm="100000">
                                          <p:val>
                                            <p:strVal val="#ppt_x"/>
                                          </p:val>
                                        </p:tav>
                                      </p:tavLst>
                                    </p:anim>
                                    <p:anim calcmode="lin" valueType="num">
                                      <p:cBhvr>
                                        <p:cTn id="8" dur="10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prstGeom prst="rect">
            <a:avLst/>
          </a:prstGeom>
        </p:spPr>
        <p:txBody>
          <a:bodyPr/>
          <a:lstStyle/>
          <a:p>
            <a:pPr lvl="0">
              <a:defRPr sz="1800">
                <a:solidFill>
                  <a:srgbClr val="000000"/>
                </a:solidFill>
              </a:defRPr>
            </a:pPr>
            <a:r>
              <a:rPr sz="6400">
                <a:solidFill>
                  <a:srgbClr val="FFFFFF"/>
                </a:solidFill>
              </a:rPr>
              <a:t>And what else?</a:t>
            </a:r>
          </a:p>
        </p:txBody>
      </p:sp>
      <p:sp>
        <p:nvSpPr>
          <p:cNvPr id="72" name="Shape 72"/>
          <p:cNvSpPr/>
          <p:nvPr>
            <p:ph type="body" idx="1"/>
          </p:nvPr>
        </p:nvSpPr>
        <p:spPr>
          <a:xfrm>
            <a:off x="292100" y="1968500"/>
            <a:ext cx="9220200" cy="4940300"/>
          </a:xfrm>
          <a:prstGeom prst="rect">
            <a:avLst/>
          </a:prstGeom>
        </p:spPr>
        <p:txBody>
          <a:bodyPr/>
          <a:lstStyle/>
          <a:p>
            <a:pPr lvl="0">
              <a:defRPr sz="1800">
                <a:solidFill>
                  <a:srgbClr val="000000"/>
                </a:solidFill>
              </a:defRPr>
            </a:pPr>
            <a:r>
              <a:rPr sz="3400">
                <a:solidFill>
                  <a:srgbClr val="FFFFFF"/>
                </a:solidFill>
              </a:rPr>
              <a:t>“Accommodating renewable energy”</a:t>
            </a:r>
            <a:endParaRPr sz="3400">
              <a:solidFill>
                <a:srgbClr val="FFFFFF"/>
              </a:solidFill>
            </a:endParaRPr>
          </a:p>
          <a:p>
            <a:pPr lvl="1">
              <a:defRPr sz="1800">
                <a:solidFill>
                  <a:srgbClr val="000000"/>
                </a:solidFill>
              </a:defRPr>
            </a:pPr>
            <a:r>
              <a:rPr sz="3200">
                <a:solidFill>
                  <a:srgbClr val="FFFFFF"/>
                </a:solidFill>
              </a:rPr>
              <a:t> blind belief that it will mitigate global warming</a:t>
            </a:r>
            <a:endParaRPr sz="3200">
              <a:solidFill>
                <a:srgbClr val="FFFFFF"/>
              </a:solidFill>
            </a:endParaRPr>
          </a:p>
          <a:p>
            <a:pPr lvl="0">
              <a:defRPr sz="1800">
                <a:solidFill>
                  <a:srgbClr val="000000"/>
                </a:solidFill>
              </a:defRPr>
            </a:pPr>
            <a:r>
              <a:rPr sz="3400">
                <a:solidFill>
                  <a:srgbClr val="FFFFFF"/>
                </a:solidFill>
              </a:rPr>
              <a:t>BUT</a:t>
            </a:r>
            <a:endParaRPr sz="3400">
              <a:solidFill>
                <a:srgbClr val="FFFFFF"/>
              </a:solidFill>
            </a:endParaRPr>
          </a:p>
          <a:p>
            <a:pPr lvl="1">
              <a:defRPr sz="1800">
                <a:solidFill>
                  <a:srgbClr val="000000"/>
                </a:solidFill>
              </a:defRPr>
            </a:pPr>
            <a:r>
              <a:rPr sz="3200">
                <a:solidFill>
                  <a:srgbClr val="FFFFFF"/>
                </a:solidFill>
              </a:rPr>
              <a:t>very expensive</a:t>
            </a:r>
            <a:endParaRPr sz="3200">
              <a:solidFill>
                <a:srgbClr val="FFFFFF"/>
              </a:solidFill>
            </a:endParaRPr>
          </a:p>
          <a:p>
            <a:pPr lvl="1">
              <a:defRPr sz="1800">
                <a:solidFill>
                  <a:srgbClr val="000000"/>
                </a:solidFill>
              </a:defRPr>
            </a:pPr>
            <a:r>
              <a:rPr sz="3200">
                <a:solidFill>
                  <a:srgbClr val="FFFFFF"/>
                </a:solidFill>
              </a:rPr>
              <a:t> none of these technologies are economic</a:t>
            </a:r>
            <a:endParaRPr sz="3200">
              <a:solidFill>
                <a:srgbClr val="FFFFFF"/>
              </a:solidFill>
            </a:endParaRPr>
          </a:p>
          <a:p>
            <a:pPr lvl="1">
              <a:defRPr sz="1800">
                <a:solidFill>
                  <a:srgbClr val="000000"/>
                </a:solidFill>
              </a:defRPr>
            </a:pPr>
            <a:r>
              <a:rPr sz="3200">
                <a:solidFill>
                  <a:srgbClr val="FFFFFF"/>
                </a:solidFill>
              </a:rPr>
              <a:t> they need massive subsidies</a:t>
            </a:r>
            <a:endParaRPr sz="3200">
              <a:solidFill>
                <a:srgbClr val="FFFFFF"/>
              </a:solidFill>
            </a:endParaRPr>
          </a:p>
          <a:p>
            <a:pPr lvl="1">
              <a:defRPr sz="1800">
                <a:solidFill>
                  <a:srgbClr val="000000"/>
                </a:solidFill>
              </a:defRPr>
            </a:pPr>
            <a:r>
              <a:rPr sz="3200">
                <a:solidFill>
                  <a:srgbClr val="FFFFFF"/>
                </a:solidFill>
              </a:rPr>
              <a:t> no real benefit</a:t>
            </a:r>
          </a:p>
        </p:txBody>
      </p:sp>
      <p:sp>
        <p:nvSpPr>
          <p:cNvPr id="73" name="Shape 7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sp>
        <p:nvSpPr>
          <p:cNvPr id="74" name="Shape 74"/>
          <p:cNvSpPr/>
          <p:nvPr/>
        </p:nvSpPr>
        <p:spPr>
          <a:xfrm>
            <a:off x="1525339" y="6159500"/>
            <a:ext cx="7103170" cy="14732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0">
              <a:defRPr sz="1800">
                <a:solidFill>
                  <a:srgbClr val="000000"/>
                </a:solidFill>
              </a:defRPr>
            </a:pPr>
            <a:r>
              <a:rPr sz="4800">
                <a:solidFill>
                  <a:srgbClr val="000707"/>
                </a:solidFill>
              </a:rPr>
              <a:t>Yet another hidden subsidy </a:t>
            </a:r>
            <a:endParaRPr sz="4800">
              <a:solidFill>
                <a:srgbClr val="000707"/>
              </a:solidFill>
            </a:endParaRPr>
          </a:p>
          <a:p>
            <a:pPr lvl="0">
              <a:defRPr sz="1800">
                <a:solidFill>
                  <a:srgbClr val="000000"/>
                </a:solidFill>
              </a:defRPr>
            </a:pPr>
            <a:r>
              <a:rPr sz="4800">
                <a:solidFill>
                  <a:srgbClr val="000707"/>
                </a:solidFill>
              </a:rPr>
              <a:t>for renewable energy?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lt" backwards="0">
                                    <p:tmAbs val="0"/>
                                  </p:iterate>
                                  <p:childTnLst>
                                    <p:set>
                                      <p:cBhvr>
                                        <p:cTn id="6" fill="hold"/>
                                        <p:tgtEl>
                                          <p:spTgt spid="74"/>
                                        </p:tgtEl>
                                        <p:attrNameLst>
                                          <p:attrName>style.visibility</p:attrName>
                                        </p:attrNameLst>
                                      </p:cBhvr>
                                      <p:to>
                                        <p:strVal val="visible"/>
                                      </p:to>
                                    </p:set>
                                    <p:anim calcmode="lin" valueType="num">
                                      <p:cBhvr>
                                        <p:cTn id="7" dur="1000" fill="hold"/>
                                        <p:tgtEl>
                                          <p:spTgt spid="74"/>
                                        </p:tgtEl>
                                        <p:attrNameLst>
                                          <p:attrName>ppt_x</p:attrName>
                                        </p:attrNameLst>
                                      </p:cBhvr>
                                      <p:tavLst>
                                        <p:tav tm="0">
                                          <p:val>
                                            <p:strVal val="0-#ppt_w/2"/>
                                          </p:val>
                                        </p:tav>
                                        <p:tav tm="100000">
                                          <p:val>
                                            <p:strVal val="#ppt_x"/>
                                          </p:val>
                                        </p:tav>
                                      </p:tavLst>
                                    </p:anim>
                                    <p:anim calcmode="lin" valueType="num">
                                      <p:cBhvr>
                                        <p:cTn id="8" dur="10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xfrm>
            <a:off x="203200" y="203200"/>
            <a:ext cx="5321300" cy="3200400"/>
          </a:xfrm>
          <a:prstGeom prst="rect">
            <a:avLst/>
          </a:prstGeom>
        </p:spPr>
        <p:txBody>
          <a:bodyPr/>
          <a:lstStyle/>
          <a:p>
            <a:pPr lvl="0">
              <a:defRPr sz="1800">
                <a:solidFill>
                  <a:srgbClr val="000000"/>
                </a:solidFill>
              </a:defRPr>
            </a:pPr>
            <a:r>
              <a:rPr sz="6400">
                <a:solidFill>
                  <a:srgbClr val="FFFFFF"/>
                </a:solidFill>
              </a:rPr>
              <a:t>So what does it look like?</a:t>
            </a:r>
          </a:p>
        </p:txBody>
      </p:sp>
      <p:sp>
        <p:nvSpPr>
          <p:cNvPr id="79" name="Shape 79"/>
          <p:cNvSpPr/>
          <p:nvPr>
            <p:ph type="body" idx="1"/>
          </p:nvPr>
        </p:nvSpPr>
        <p:spPr>
          <a:xfrm>
            <a:off x="571500" y="3517900"/>
            <a:ext cx="2628900" cy="965200"/>
          </a:xfrm>
          <a:prstGeom prst="rect">
            <a:avLst/>
          </a:prstGeom>
        </p:spPr>
        <p:txBody>
          <a:bodyPr/>
          <a:lstStyle/>
          <a:p>
            <a:pPr lvl="0">
              <a:defRPr sz="1800">
                <a:solidFill>
                  <a:srgbClr val="000000"/>
                </a:solidFill>
              </a:defRPr>
            </a:pPr>
            <a:r>
              <a:rPr sz="3400">
                <a:solidFill>
                  <a:srgbClr val="FFFFFF"/>
                </a:solidFill>
              </a:rPr>
              <a:t>The dream</a:t>
            </a:r>
          </a:p>
        </p:txBody>
      </p:sp>
      <p:sp>
        <p:nvSpPr>
          <p:cNvPr id="80" name="Shape 8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pic>
        <p:nvPicPr>
          <p:cNvPr id="81" name="droppedImage.pdf"/>
          <p:cNvPicPr/>
          <p:nvPr/>
        </p:nvPicPr>
        <p:blipFill>
          <a:blip r:embed="rId3">
            <a:extLst/>
          </a:blip>
          <a:stretch>
            <a:fillRect/>
          </a:stretch>
        </p:blipFill>
        <p:spPr>
          <a:xfrm>
            <a:off x="5645729" y="0"/>
            <a:ext cx="10343571" cy="3708401"/>
          </a:xfrm>
          <a:prstGeom prst="rect">
            <a:avLst/>
          </a:prstGeom>
          <a:ln w="12700">
            <a:miter lim="400000"/>
          </a:ln>
        </p:spPr>
      </p:pic>
      <p:sp>
        <p:nvSpPr>
          <p:cNvPr id="82" name="Shape 82"/>
          <p:cNvSpPr/>
          <p:nvPr/>
        </p:nvSpPr>
        <p:spPr>
          <a:xfrm>
            <a:off x="6291541" y="3460749"/>
            <a:ext cx="3234966" cy="6731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4100">
                <a:solidFill>
                  <a:srgbClr val="000809"/>
                </a:solidFill>
              </a:defRPr>
            </a:lvl1pPr>
          </a:lstStyle>
          <a:p>
            <a:pPr lvl="0">
              <a:defRPr sz="1800">
                <a:solidFill>
                  <a:srgbClr val="000000"/>
                </a:solidFill>
              </a:defRPr>
            </a:pPr>
            <a:r>
              <a:rPr sz="4100">
                <a:solidFill>
                  <a:srgbClr val="000809"/>
                </a:solidFill>
              </a:rPr>
              <a:t> Ripple control</a:t>
            </a:r>
          </a:p>
        </p:txBody>
      </p:sp>
      <p:sp>
        <p:nvSpPr>
          <p:cNvPr id="83" name="Shape 83"/>
          <p:cNvSpPr/>
          <p:nvPr/>
        </p:nvSpPr>
        <p:spPr>
          <a:xfrm>
            <a:off x="2908300" y="2825750"/>
            <a:ext cx="2743200" cy="571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1" indent="0" algn="l">
              <a:spcBef>
                <a:spcPts val="1800"/>
              </a:spcBef>
              <a:defRPr sz="1800">
                <a:solidFill>
                  <a:srgbClr val="000000"/>
                </a:solidFill>
              </a:defRPr>
            </a:pPr>
            <a:r>
              <a:rPr sz="3400">
                <a:solidFill>
                  <a:srgbClr val="FFFFFF"/>
                </a:solidFill>
              </a:rPr>
              <a:t>The present</a:t>
            </a:r>
          </a:p>
        </p:txBody>
      </p:sp>
      <p:pic>
        <p:nvPicPr>
          <p:cNvPr id="84" name="droppedImage.pdf"/>
          <p:cNvPicPr/>
          <p:nvPr/>
        </p:nvPicPr>
        <p:blipFill>
          <a:blip r:embed="rId4">
            <a:extLst/>
          </a:blip>
          <a:stretch>
            <a:fillRect/>
          </a:stretch>
        </p:blipFill>
        <p:spPr>
          <a:xfrm>
            <a:off x="-6032500" y="4343098"/>
            <a:ext cx="14071600" cy="2439421"/>
          </a:xfrm>
          <a:prstGeom prst="rect">
            <a:avLst/>
          </a:prstGeom>
          <a:ln w="12700">
            <a:miter lim="400000"/>
          </a:ln>
        </p:spPr>
      </p:pic>
      <p:sp>
        <p:nvSpPr>
          <p:cNvPr id="85" name="Shape 85"/>
          <p:cNvSpPr/>
          <p:nvPr/>
        </p:nvSpPr>
        <p:spPr>
          <a:xfrm>
            <a:off x="-3076" y="6896100"/>
            <a:ext cx="7874001" cy="533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lvl="0">
              <a:defRPr sz="1800">
                <a:solidFill>
                  <a:srgbClr val="000000"/>
                </a:solidFill>
              </a:defRPr>
            </a:pPr>
            <a:r>
              <a:rPr sz="3200">
                <a:solidFill>
                  <a:srgbClr val="FFFFFF"/>
                </a:solidFill>
              </a:rPr>
              <a:t>Two way power flow huge data exchanges</a:t>
            </a:r>
          </a:p>
        </p:txBody>
      </p:sp>
      <p:sp>
        <p:nvSpPr>
          <p:cNvPr id="86" name="Shape 86"/>
          <p:cNvSpPr/>
          <p:nvPr/>
        </p:nvSpPr>
        <p:spPr>
          <a:xfrm>
            <a:off x="-114747" y="6838950"/>
            <a:ext cx="10337801" cy="774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4800">
                <a:solidFill>
                  <a:srgbClr val="1536FF"/>
                </a:solidFill>
              </a:defRPr>
            </a:lvl1pPr>
          </a:lstStyle>
          <a:p>
            <a:pPr lvl="0">
              <a:defRPr sz="1800">
                <a:solidFill>
                  <a:srgbClr val="000000"/>
                </a:solidFill>
              </a:defRPr>
            </a:pPr>
            <a:r>
              <a:rPr sz="4800">
                <a:solidFill>
                  <a:srgbClr val="1536FF"/>
                </a:solidFill>
              </a:rPr>
              <a:t>What are the benefits?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lt" backwards="0">
                                    <p:tmAbs val="0"/>
                                  </p:iterate>
                                  <p:childTnLst>
                                    <p:set>
                                      <p:cBhvr>
                                        <p:cTn id="6" fill="hold"/>
                                        <p:tgtEl>
                                          <p:spTgt spid="82"/>
                                        </p:tgtEl>
                                        <p:attrNameLst>
                                          <p:attrName>style.visibility</p:attrName>
                                        </p:attrNameLst>
                                      </p:cBhvr>
                                      <p:to>
                                        <p:strVal val="visible"/>
                                      </p:to>
                                    </p:set>
                                    <p:anim calcmode="lin" valueType="num">
                                      <p:cBhvr>
                                        <p:cTn id="7" dur="1000" fill="hold"/>
                                        <p:tgtEl>
                                          <p:spTgt spid="82"/>
                                        </p:tgtEl>
                                        <p:attrNameLst>
                                          <p:attrName>ppt_x</p:attrName>
                                        </p:attrNameLst>
                                      </p:cBhvr>
                                      <p:tavLst>
                                        <p:tav tm="0">
                                          <p:val>
                                            <p:strVal val="0-#ppt_w/2"/>
                                          </p:val>
                                        </p:tav>
                                        <p:tav tm="100000">
                                          <p:val>
                                            <p:strVal val="#ppt_x"/>
                                          </p:val>
                                        </p:tav>
                                      </p:tavLst>
                                    </p:anim>
                                    <p:anim calcmode="lin" valueType="num">
                                      <p:cBhvr>
                                        <p:cTn id="8" dur="10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8" presetID="2" grpId="2" fill="hold">
                                  <p:stCondLst>
                                    <p:cond delay="0"/>
                                  </p:stCondLst>
                                  <p:iterate type="lt" backwards="0">
                                    <p:tmAbs val="0"/>
                                  </p:iterate>
                                  <p:childTnLst>
                                    <p:set>
                                      <p:cBhvr>
                                        <p:cTn id="12" fill="hold"/>
                                        <p:tgtEl>
                                          <p:spTgt spid="86"/>
                                        </p:tgtEl>
                                        <p:attrNameLst>
                                          <p:attrName>style.visibility</p:attrName>
                                        </p:attrNameLst>
                                      </p:cBhvr>
                                      <p:to>
                                        <p:strVal val="visible"/>
                                      </p:to>
                                    </p:set>
                                    <p:anim calcmode="lin" valueType="num">
                                      <p:cBhvr>
                                        <p:cTn id="13" dur="1000" fill="hold"/>
                                        <p:tgtEl>
                                          <p:spTgt spid="86"/>
                                        </p:tgtEl>
                                        <p:attrNameLst>
                                          <p:attrName>ppt_x</p:attrName>
                                        </p:attrNameLst>
                                      </p:cBhvr>
                                      <p:tavLst>
                                        <p:tav tm="0">
                                          <p:val>
                                            <p:strVal val="0-#ppt_w/2"/>
                                          </p:val>
                                        </p:tav>
                                        <p:tav tm="100000">
                                          <p:val>
                                            <p:strVal val="#ppt_x"/>
                                          </p:val>
                                        </p:tav>
                                      </p:tavLst>
                                    </p:anim>
                                    <p:anim calcmode="lin" valueType="num">
                                      <p:cBhvr>
                                        <p:cTn id="14" dur="10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2" grpId="1"/>
      <p:bldP build="whole" bldLvl="1" animBg="1" rev="0" advAuto="0" spid="86"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title"/>
          </p:nvPr>
        </p:nvSpPr>
        <p:spPr>
          <a:xfrm>
            <a:off x="990600" y="203200"/>
            <a:ext cx="8178800" cy="1168400"/>
          </a:xfrm>
          <a:prstGeom prst="rect">
            <a:avLst/>
          </a:prstGeom>
        </p:spPr>
        <p:txBody>
          <a:bodyPr/>
          <a:lstStyle/>
          <a:p>
            <a:pPr lvl="0">
              <a:defRPr sz="1800">
                <a:solidFill>
                  <a:srgbClr val="000000"/>
                </a:solidFill>
              </a:defRPr>
            </a:pPr>
            <a:r>
              <a:rPr sz="6400">
                <a:solidFill>
                  <a:srgbClr val="FFFFFF"/>
                </a:solidFill>
              </a:rPr>
              <a:t> Smart Metering</a:t>
            </a:r>
          </a:p>
        </p:txBody>
      </p:sp>
      <p:sp>
        <p:nvSpPr>
          <p:cNvPr id="91" name="Shape 91"/>
          <p:cNvSpPr/>
          <p:nvPr>
            <p:ph type="body" idx="1"/>
          </p:nvPr>
        </p:nvSpPr>
        <p:spPr>
          <a:xfrm>
            <a:off x="990600" y="1130300"/>
            <a:ext cx="8178800" cy="6350000"/>
          </a:xfrm>
          <a:prstGeom prst="rect">
            <a:avLst/>
          </a:prstGeom>
        </p:spPr>
        <p:txBody>
          <a:bodyPr/>
          <a:lstStyle/>
          <a:p>
            <a:pPr lvl="0">
              <a:spcBef>
                <a:spcPts val="700"/>
              </a:spcBef>
              <a:defRPr sz="1800">
                <a:solidFill>
                  <a:srgbClr val="000000"/>
                </a:solidFill>
              </a:defRPr>
            </a:pPr>
            <a:r>
              <a:rPr sz="3400">
                <a:solidFill>
                  <a:srgbClr val="FFFFFF"/>
                </a:solidFill>
              </a:rPr>
              <a:t>Why do it?</a:t>
            </a:r>
            <a:endParaRPr sz="3400">
              <a:solidFill>
                <a:srgbClr val="FFFFFF"/>
              </a:solidFill>
            </a:endParaRPr>
          </a:p>
          <a:p>
            <a:pPr lvl="1">
              <a:spcBef>
                <a:spcPts val="700"/>
              </a:spcBef>
              <a:defRPr sz="1800">
                <a:solidFill>
                  <a:srgbClr val="000000"/>
                </a:solidFill>
              </a:defRPr>
            </a:pPr>
            <a:r>
              <a:rPr sz="3200">
                <a:solidFill>
                  <a:srgbClr val="FFFFFF"/>
                </a:solidFill>
              </a:rPr>
              <a:t>“To comply with EU directives”</a:t>
            </a:r>
            <a:endParaRPr sz="3200">
              <a:solidFill>
                <a:srgbClr val="FFFFFF"/>
              </a:solidFill>
            </a:endParaRPr>
          </a:p>
          <a:p>
            <a:pPr lvl="1">
              <a:spcBef>
                <a:spcPts val="700"/>
              </a:spcBef>
              <a:defRPr sz="1800">
                <a:solidFill>
                  <a:srgbClr val="000000"/>
                </a:solidFill>
              </a:defRPr>
            </a:pPr>
            <a:r>
              <a:rPr sz="3200">
                <a:solidFill>
                  <a:srgbClr val="FFFFFF"/>
                </a:solidFill>
              </a:rPr>
              <a:t>Few cost benefit analyses</a:t>
            </a:r>
            <a:endParaRPr sz="3200">
              <a:solidFill>
                <a:srgbClr val="FFFFFF"/>
              </a:solidFill>
            </a:endParaRPr>
          </a:p>
          <a:p>
            <a:pPr lvl="2">
              <a:spcBef>
                <a:spcPts val="700"/>
              </a:spcBef>
              <a:defRPr sz="1800">
                <a:solidFill>
                  <a:srgbClr val="000000"/>
                </a:solidFill>
              </a:defRPr>
            </a:pPr>
            <a:r>
              <a:rPr sz="3000">
                <a:solidFill>
                  <a:srgbClr val="FFFFFF"/>
                </a:solidFill>
              </a:rPr>
              <a:t> most showed a negative benefit</a:t>
            </a:r>
            <a:endParaRPr sz="3000">
              <a:solidFill>
                <a:srgbClr val="FFFFFF"/>
              </a:solidFill>
            </a:endParaRPr>
          </a:p>
          <a:p>
            <a:pPr lvl="1">
              <a:spcBef>
                <a:spcPts val="700"/>
              </a:spcBef>
              <a:defRPr sz="1800">
                <a:solidFill>
                  <a:srgbClr val="000000"/>
                </a:solidFill>
              </a:defRPr>
            </a:pPr>
            <a:r>
              <a:rPr sz="3200">
                <a:solidFill>
                  <a:srgbClr val="FFFFFF"/>
                </a:solidFill>
              </a:rPr>
              <a:t> Ireland alone had objectives</a:t>
            </a:r>
            <a:endParaRPr sz="3200">
              <a:solidFill>
                <a:srgbClr val="FFFFFF"/>
              </a:solidFill>
            </a:endParaRPr>
          </a:p>
          <a:p>
            <a:pPr lvl="2">
              <a:spcBef>
                <a:spcPts val="700"/>
              </a:spcBef>
              <a:defRPr sz="1800">
                <a:solidFill>
                  <a:srgbClr val="000000"/>
                </a:solidFill>
              </a:defRPr>
            </a:pPr>
            <a:r>
              <a:rPr sz="3000">
                <a:solidFill>
                  <a:srgbClr val="FFFFFF"/>
                </a:solidFill>
              </a:rPr>
              <a:t>peak demand</a:t>
            </a:r>
            <a:endParaRPr sz="3000">
              <a:solidFill>
                <a:srgbClr val="FFFFFF"/>
              </a:solidFill>
            </a:endParaRPr>
          </a:p>
          <a:p>
            <a:pPr lvl="2">
              <a:spcBef>
                <a:spcPts val="700"/>
              </a:spcBef>
              <a:defRPr sz="1800">
                <a:solidFill>
                  <a:srgbClr val="000000"/>
                </a:solidFill>
              </a:defRPr>
            </a:pPr>
            <a:r>
              <a:rPr sz="3000">
                <a:solidFill>
                  <a:srgbClr val="FFFFFF"/>
                </a:solidFill>
              </a:rPr>
              <a:t>renewable and micro generation</a:t>
            </a:r>
            <a:endParaRPr sz="3000">
              <a:solidFill>
                <a:srgbClr val="FFFFFF"/>
              </a:solidFill>
            </a:endParaRPr>
          </a:p>
          <a:p>
            <a:pPr lvl="2">
              <a:spcBef>
                <a:spcPts val="700"/>
              </a:spcBef>
              <a:defRPr sz="1800">
                <a:solidFill>
                  <a:srgbClr val="000000"/>
                </a:solidFill>
              </a:defRPr>
            </a:pPr>
            <a:r>
              <a:rPr sz="3000">
                <a:solidFill>
                  <a:srgbClr val="FFFFFF"/>
                </a:solidFill>
              </a:rPr>
              <a:t>enhance competition</a:t>
            </a:r>
            <a:endParaRPr sz="3000">
              <a:solidFill>
                <a:srgbClr val="FFFFFF"/>
              </a:solidFill>
            </a:endParaRPr>
          </a:p>
          <a:p>
            <a:pPr lvl="2">
              <a:spcBef>
                <a:spcPts val="700"/>
              </a:spcBef>
              <a:defRPr sz="1800">
                <a:solidFill>
                  <a:srgbClr val="000000"/>
                </a:solidFill>
              </a:defRPr>
            </a:pPr>
            <a:r>
              <a:rPr sz="3000">
                <a:solidFill>
                  <a:srgbClr val="FFFFFF"/>
                </a:solidFill>
              </a:rPr>
              <a:t>improved consumer experience</a:t>
            </a:r>
            <a:endParaRPr sz="3000">
              <a:solidFill>
                <a:srgbClr val="FFFFFF"/>
              </a:solidFill>
            </a:endParaRPr>
          </a:p>
          <a:p>
            <a:pPr lvl="2">
              <a:spcBef>
                <a:spcPts val="700"/>
              </a:spcBef>
              <a:defRPr sz="1800">
                <a:solidFill>
                  <a:srgbClr val="000000"/>
                </a:solidFill>
              </a:defRPr>
            </a:pPr>
            <a:r>
              <a:rPr sz="3000">
                <a:solidFill>
                  <a:srgbClr val="FFFFFF"/>
                </a:solidFill>
              </a:rPr>
              <a:t>energy efficiency</a:t>
            </a:r>
          </a:p>
        </p:txBody>
      </p:sp>
      <p:sp>
        <p:nvSpPr>
          <p:cNvPr id="92" name="Shape 9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sp>
        <p:nvSpPr>
          <p:cNvPr id="93" name="Shape 93"/>
          <p:cNvSpPr/>
          <p:nvPr/>
        </p:nvSpPr>
        <p:spPr>
          <a:xfrm>
            <a:off x="265558" y="5905500"/>
            <a:ext cx="9622732" cy="16256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0">
              <a:defRPr sz="1800">
                <a:solidFill>
                  <a:srgbClr val="000000"/>
                </a:solidFill>
              </a:defRPr>
            </a:pPr>
            <a:r>
              <a:rPr sz="5300">
                <a:solidFill>
                  <a:srgbClr val="000703"/>
                </a:solidFill>
              </a:rPr>
              <a:t>The cost will be billions of dollars</a:t>
            </a:r>
            <a:endParaRPr sz="5300">
              <a:solidFill>
                <a:srgbClr val="000703"/>
              </a:solidFill>
            </a:endParaRPr>
          </a:p>
          <a:p>
            <a:pPr lvl="0">
              <a:defRPr sz="1800">
                <a:solidFill>
                  <a:srgbClr val="000000"/>
                </a:solidFill>
              </a:defRPr>
            </a:pPr>
            <a:r>
              <a:rPr sz="5300">
                <a:solidFill>
                  <a:srgbClr val="000703"/>
                </a:solidFill>
              </a:rPr>
              <a:t>No convincing evidence of benefits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9" grpId="1" fill="hold">
                                  <p:stCondLst>
                                    <p:cond delay="0"/>
                                  </p:stCondLst>
                                  <p:iterate type="el" backwards="0">
                                    <p:tmAbs val="0"/>
                                  </p:iterate>
                                  <p:childTnLst>
                                    <p:set>
                                      <p:cBhvr>
                                        <p:cTn id="6" fill="hold"/>
                                        <p:tgtEl>
                                          <p:spTgt spid="93"/>
                                        </p:tgtEl>
                                        <p:attrNameLst>
                                          <p:attrName>style.visibility</p:attrName>
                                        </p:attrNameLst>
                                      </p:cBhvr>
                                      <p:to>
                                        <p:strVal val="visible"/>
                                      </p:to>
                                    </p:set>
                                    <p:animEffect filter="dissolve" transition="in">
                                      <p:cBhvr>
                                        <p:cTn id="7"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7" name="droppedImage.pdf"/>
          <p:cNvPicPr/>
          <p:nvPr/>
        </p:nvPicPr>
        <p:blipFill>
          <a:blip r:embed="rId3">
            <a:extLst/>
          </a:blip>
          <a:stretch>
            <a:fillRect/>
          </a:stretch>
        </p:blipFill>
        <p:spPr>
          <a:xfrm>
            <a:off x="415594" y="1426797"/>
            <a:ext cx="9570112" cy="5381371"/>
          </a:xfrm>
          <a:prstGeom prst="rect">
            <a:avLst/>
          </a:prstGeom>
          <a:ln w="12700">
            <a:miter lim="400000"/>
          </a:ln>
        </p:spPr>
      </p:pic>
      <p:sp>
        <p:nvSpPr>
          <p:cNvPr id="98" name="Shape 98"/>
          <p:cNvSpPr/>
          <p:nvPr>
            <p:ph type="title"/>
          </p:nvPr>
        </p:nvSpPr>
        <p:spPr>
          <a:xfrm>
            <a:off x="882650" y="44246"/>
            <a:ext cx="8369300" cy="1282701"/>
          </a:xfrm>
          <a:prstGeom prst="rect">
            <a:avLst/>
          </a:prstGeom>
        </p:spPr>
        <p:txBody>
          <a:bodyPr/>
          <a:lstStyle/>
          <a:p>
            <a:pPr lvl="0">
              <a:defRPr sz="1800">
                <a:solidFill>
                  <a:srgbClr val="000000"/>
                </a:solidFill>
              </a:defRPr>
            </a:pPr>
            <a:r>
              <a:rPr sz="6400">
                <a:solidFill>
                  <a:srgbClr val="FFFFFF"/>
                </a:solidFill>
              </a:rPr>
              <a:t>Energy Efficiency </a:t>
            </a:r>
          </a:p>
        </p:txBody>
      </p:sp>
      <p:sp>
        <p:nvSpPr>
          <p:cNvPr id="99" name="Shape 99"/>
          <p:cNvSpPr/>
          <p:nvPr>
            <p:ph type="body" idx="1"/>
          </p:nvPr>
        </p:nvSpPr>
        <p:spPr>
          <a:xfrm>
            <a:off x="139700" y="6790902"/>
            <a:ext cx="9766300" cy="558801"/>
          </a:xfrm>
          <a:prstGeom prst="rect">
            <a:avLst/>
          </a:prstGeom>
        </p:spPr>
        <p:txBody>
          <a:bodyPr/>
          <a:lstStyle/>
          <a:p>
            <a:pPr lvl="0">
              <a:defRPr sz="1800">
                <a:solidFill>
                  <a:srgbClr val="000000"/>
                </a:solidFill>
              </a:defRPr>
            </a:pPr>
            <a:r>
              <a:rPr sz="3400">
                <a:solidFill>
                  <a:srgbClr val="FFFFFF"/>
                </a:solidFill>
              </a:rPr>
              <a:t>How can smart metering improve on this?</a:t>
            </a:r>
          </a:p>
        </p:txBody>
      </p:sp>
      <p:sp>
        <p:nvSpPr>
          <p:cNvPr id="100" name="Shape 10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sp>
        <p:nvSpPr>
          <p:cNvPr id="101" name="Shape 101"/>
          <p:cNvSpPr/>
          <p:nvPr/>
        </p:nvSpPr>
        <p:spPr>
          <a:xfrm>
            <a:off x="5108674" y="5499100"/>
            <a:ext cx="901701" cy="5334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a:solidFill>
                  <a:srgbClr val="000104"/>
                </a:solidFill>
              </a:defRPr>
            </a:lvl1pPr>
          </a:lstStyle>
          <a:p>
            <a:pPr lvl="0">
              <a:defRPr sz="1800">
                <a:solidFill>
                  <a:srgbClr val="000000"/>
                </a:solidFill>
              </a:defRPr>
            </a:pPr>
            <a:r>
              <a:rPr sz="3200">
                <a:solidFill>
                  <a:srgbClr val="000104"/>
                </a:solidFill>
              </a:rPr>
              <a:t>1975</a:t>
            </a:r>
          </a:p>
        </p:txBody>
      </p:sp>
      <p:sp>
        <p:nvSpPr>
          <p:cNvPr id="102" name="Shape 102"/>
          <p:cNvSpPr/>
          <p:nvPr/>
        </p:nvSpPr>
        <p:spPr>
          <a:xfrm>
            <a:off x="1384300" y="5499100"/>
            <a:ext cx="901700" cy="5334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a:solidFill>
                  <a:srgbClr val="00080A"/>
                </a:solidFill>
              </a:defRPr>
            </a:lvl1pPr>
          </a:lstStyle>
          <a:p>
            <a:pPr lvl="0">
              <a:defRPr sz="1800">
                <a:solidFill>
                  <a:srgbClr val="000000"/>
                </a:solidFill>
              </a:defRPr>
            </a:pPr>
            <a:r>
              <a:rPr sz="3200">
                <a:solidFill>
                  <a:srgbClr val="00080A"/>
                </a:solidFill>
              </a:rPr>
              <a:t>1945</a:t>
            </a:r>
          </a:p>
        </p:txBody>
      </p:sp>
      <p:sp>
        <p:nvSpPr>
          <p:cNvPr id="103" name="Shape 103"/>
          <p:cNvSpPr/>
          <p:nvPr/>
        </p:nvSpPr>
        <p:spPr>
          <a:xfrm>
            <a:off x="8826500" y="5499100"/>
            <a:ext cx="901700" cy="5334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a:solidFill>
                  <a:srgbClr val="000104"/>
                </a:solidFill>
              </a:defRPr>
            </a:lvl1pPr>
          </a:lstStyle>
          <a:p>
            <a:pPr lvl="0">
              <a:defRPr sz="1800">
                <a:solidFill>
                  <a:srgbClr val="000000"/>
                </a:solidFill>
              </a:defRPr>
            </a:pPr>
            <a:r>
              <a:rPr sz="3200">
                <a:solidFill>
                  <a:srgbClr val="000104"/>
                </a:solidFill>
              </a:rPr>
              <a:t>2005</a:t>
            </a:r>
          </a:p>
        </p:txBody>
      </p:sp>
      <p:sp>
        <p:nvSpPr>
          <p:cNvPr id="104" name="Shape 104"/>
          <p:cNvSpPr/>
          <p:nvPr/>
        </p:nvSpPr>
        <p:spPr>
          <a:xfrm>
            <a:off x="990600" y="1981200"/>
            <a:ext cx="901700" cy="5334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a:solidFill>
                  <a:srgbClr val="000104"/>
                </a:solidFill>
              </a:defRPr>
            </a:lvl1pPr>
          </a:lstStyle>
          <a:p>
            <a:pPr lvl="0">
              <a:defRPr sz="1800">
                <a:solidFill>
                  <a:srgbClr val="000000"/>
                </a:solidFill>
              </a:defRPr>
            </a:pPr>
            <a:r>
              <a:rPr sz="3200">
                <a:solidFill>
                  <a:srgbClr val="000104"/>
                </a:solidFill>
              </a:rPr>
              <a:t>8000</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title"/>
          </p:nvPr>
        </p:nvSpPr>
        <p:spPr>
          <a:xfrm>
            <a:off x="698500" y="139700"/>
            <a:ext cx="8470900" cy="1333500"/>
          </a:xfrm>
          <a:prstGeom prst="rect">
            <a:avLst/>
          </a:prstGeom>
        </p:spPr>
        <p:txBody>
          <a:bodyPr/>
          <a:lstStyle/>
          <a:p>
            <a:pPr lvl="0">
              <a:defRPr sz="1800">
                <a:solidFill>
                  <a:srgbClr val="000000"/>
                </a:solidFill>
              </a:defRPr>
            </a:pPr>
            <a:r>
              <a:rPr sz="6400">
                <a:solidFill>
                  <a:srgbClr val="FFFFFF"/>
                </a:solidFill>
              </a:rPr>
              <a:t>What is smart metering?</a:t>
            </a:r>
          </a:p>
        </p:txBody>
      </p:sp>
      <p:sp>
        <p:nvSpPr>
          <p:cNvPr id="109" name="Shape 109"/>
          <p:cNvSpPr/>
          <p:nvPr>
            <p:ph type="body" idx="1"/>
          </p:nvPr>
        </p:nvSpPr>
        <p:spPr>
          <a:xfrm>
            <a:off x="393700" y="1308100"/>
            <a:ext cx="9080500" cy="5956300"/>
          </a:xfrm>
          <a:prstGeom prst="rect">
            <a:avLst/>
          </a:prstGeom>
        </p:spPr>
        <p:txBody>
          <a:bodyPr/>
          <a:lstStyle/>
          <a:p>
            <a:pPr lvl="0">
              <a:spcBef>
                <a:spcPts val="1600"/>
              </a:spcBef>
              <a:defRPr sz="1800">
                <a:solidFill>
                  <a:srgbClr val="000000"/>
                </a:solidFill>
              </a:defRPr>
            </a:pPr>
            <a:r>
              <a:rPr sz="3400">
                <a:solidFill>
                  <a:srgbClr val="FFFFFF"/>
                </a:solidFill>
              </a:rPr>
              <a:t> Remote meter reading</a:t>
            </a:r>
            <a:endParaRPr sz="3400">
              <a:solidFill>
                <a:srgbClr val="FFFFFF"/>
              </a:solidFill>
            </a:endParaRPr>
          </a:p>
          <a:p>
            <a:pPr lvl="1">
              <a:spcBef>
                <a:spcPts val="1600"/>
              </a:spcBef>
              <a:defRPr sz="1800">
                <a:solidFill>
                  <a:srgbClr val="000000"/>
                </a:solidFill>
              </a:defRPr>
            </a:pPr>
            <a:r>
              <a:rPr sz="3200">
                <a:solidFill>
                  <a:srgbClr val="FFFFFF"/>
                </a:solidFill>
              </a:rPr>
              <a:t>  readings by month or by hour</a:t>
            </a:r>
            <a:endParaRPr sz="3200">
              <a:solidFill>
                <a:srgbClr val="FFFFFF"/>
              </a:solidFill>
            </a:endParaRPr>
          </a:p>
          <a:p>
            <a:pPr lvl="0">
              <a:spcBef>
                <a:spcPts val="1600"/>
              </a:spcBef>
              <a:defRPr sz="1800">
                <a:solidFill>
                  <a:srgbClr val="000000"/>
                </a:solidFill>
              </a:defRPr>
            </a:pPr>
            <a:r>
              <a:rPr sz="3400">
                <a:solidFill>
                  <a:srgbClr val="FFFFFF"/>
                </a:solidFill>
              </a:rPr>
              <a:t> and, maybe</a:t>
            </a:r>
            <a:endParaRPr sz="3400">
              <a:solidFill>
                <a:srgbClr val="FFFFFF"/>
              </a:solidFill>
            </a:endParaRPr>
          </a:p>
          <a:p>
            <a:pPr lvl="1">
              <a:spcBef>
                <a:spcPts val="1600"/>
              </a:spcBef>
              <a:defRPr sz="1800">
                <a:solidFill>
                  <a:srgbClr val="000000"/>
                </a:solidFill>
              </a:defRPr>
            </a:pPr>
            <a:r>
              <a:rPr sz="3200">
                <a:solidFill>
                  <a:srgbClr val="FFFFFF"/>
                </a:solidFill>
              </a:rPr>
              <a:t> making readings available on the web</a:t>
            </a:r>
            <a:endParaRPr sz="3200">
              <a:solidFill>
                <a:srgbClr val="FFFFFF"/>
              </a:solidFill>
            </a:endParaRPr>
          </a:p>
          <a:p>
            <a:pPr lvl="1">
              <a:spcBef>
                <a:spcPts val="1600"/>
              </a:spcBef>
              <a:defRPr sz="1800">
                <a:solidFill>
                  <a:srgbClr val="000000"/>
                </a:solidFill>
              </a:defRPr>
            </a:pPr>
            <a:r>
              <a:rPr sz="3200">
                <a:solidFill>
                  <a:srgbClr val="FFFFFF"/>
                </a:solidFill>
              </a:rPr>
              <a:t> displaying readings on a screen at home</a:t>
            </a:r>
            <a:endParaRPr sz="3200">
              <a:solidFill>
                <a:srgbClr val="FFFFFF"/>
              </a:solidFill>
            </a:endParaRPr>
          </a:p>
          <a:p>
            <a:pPr lvl="1">
              <a:spcBef>
                <a:spcPts val="1600"/>
              </a:spcBef>
              <a:defRPr sz="1800">
                <a:solidFill>
                  <a:srgbClr val="000000"/>
                </a:solidFill>
              </a:defRPr>
            </a:pPr>
            <a:r>
              <a:rPr sz="3200">
                <a:solidFill>
                  <a:srgbClr val="FFFFFF"/>
                </a:solidFill>
              </a:rPr>
              <a:t> controlling other appliances</a:t>
            </a:r>
            <a:endParaRPr sz="3200">
              <a:solidFill>
                <a:srgbClr val="FFFFFF"/>
              </a:solidFill>
            </a:endParaRPr>
          </a:p>
          <a:p>
            <a:pPr lvl="1">
              <a:spcBef>
                <a:spcPts val="1600"/>
              </a:spcBef>
              <a:defRPr sz="1800">
                <a:solidFill>
                  <a:srgbClr val="000000"/>
                </a:solidFill>
              </a:defRPr>
            </a:pPr>
            <a:r>
              <a:rPr sz="3200">
                <a:solidFill>
                  <a:srgbClr val="FFFFFF"/>
                </a:solidFill>
              </a:rPr>
              <a:t> managing (subsidised) microgeneration</a:t>
            </a:r>
            <a:endParaRPr sz="3200">
              <a:solidFill>
                <a:srgbClr val="FFFFFF"/>
              </a:solidFill>
            </a:endParaRPr>
          </a:p>
          <a:p>
            <a:pPr lvl="1">
              <a:spcBef>
                <a:spcPts val="1600"/>
              </a:spcBef>
              <a:defRPr sz="1800">
                <a:solidFill>
                  <a:srgbClr val="000000"/>
                </a:solidFill>
              </a:defRPr>
            </a:pPr>
            <a:r>
              <a:rPr sz="3200">
                <a:solidFill>
                  <a:srgbClr val="FFFFFF"/>
                </a:solidFill>
              </a:rPr>
              <a:t> controlling storage water heating</a:t>
            </a:r>
          </a:p>
        </p:txBody>
      </p:sp>
      <p:sp>
        <p:nvSpPr>
          <p:cNvPr id="110" name="Shape 11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990600" y="203200"/>
            <a:ext cx="8178800" cy="1422400"/>
          </a:xfrm>
          <a:prstGeom prst="rect">
            <a:avLst/>
          </a:prstGeom>
        </p:spPr>
        <p:txBody>
          <a:bodyPr/>
          <a:lstStyle/>
          <a:p>
            <a:pPr lvl="0">
              <a:defRPr sz="1800">
                <a:solidFill>
                  <a:srgbClr val="000000"/>
                </a:solidFill>
              </a:defRPr>
            </a:pPr>
            <a:r>
              <a:rPr sz="6400">
                <a:solidFill>
                  <a:srgbClr val="FFFFFF"/>
                </a:solidFill>
              </a:rPr>
              <a:t>Managing the demand</a:t>
            </a:r>
          </a:p>
        </p:txBody>
      </p:sp>
      <p:sp>
        <p:nvSpPr>
          <p:cNvPr id="115" name="Shape 115"/>
          <p:cNvSpPr/>
          <p:nvPr>
            <p:ph type="body" idx="1"/>
          </p:nvPr>
        </p:nvSpPr>
        <p:spPr>
          <a:xfrm>
            <a:off x="623673" y="1270000"/>
            <a:ext cx="8915401" cy="6235700"/>
          </a:xfrm>
          <a:prstGeom prst="rect">
            <a:avLst/>
          </a:prstGeom>
        </p:spPr>
        <p:txBody>
          <a:bodyPr/>
          <a:lstStyle/>
          <a:p>
            <a:pPr lvl="0">
              <a:spcBef>
                <a:spcPts val="5000"/>
              </a:spcBef>
              <a:defRPr sz="1800">
                <a:solidFill>
                  <a:srgbClr val="000000"/>
                </a:solidFill>
              </a:defRPr>
            </a:pPr>
            <a:r>
              <a:rPr sz="3400">
                <a:solidFill>
                  <a:srgbClr val="FFFFFF"/>
                </a:solidFill>
              </a:rPr>
              <a:t>Will consumers manage their demand? </a:t>
            </a:r>
            <a:endParaRPr sz="3400">
              <a:solidFill>
                <a:srgbClr val="FFFFFF"/>
              </a:solidFill>
            </a:endParaRPr>
          </a:p>
          <a:p>
            <a:pPr lvl="0">
              <a:spcBef>
                <a:spcPts val="5000"/>
              </a:spcBef>
              <a:defRPr sz="1800">
                <a:solidFill>
                  <a:srgbClr val="000000"/>
                </a:solidFill>
              </a:defRPr>
            </a:pPr>
            <a:r>
              <a:rPr sz="3400">
                <a:solidFill>
                  <a:srgbClr val="FFFFFF"/>
                </a:solidFill>
              </a:rPr>
              <a:t>What if they decide it is a waste of effort? </a:t>
            </a:r>
            <a:endParaRPr sz="3400">
              <a:solidFill>
                <a:srgbClr val="FFFFFF"/>
              </a:solidFill>
            </a:endParaRPr>
          </a:p>
          <a:p>
            <a:pPr lvl="0">
              <a:spcBef>
                <a:spcPts val="5000"/>
              </a:spcBef>
              <a:defRPr sz="1800">
                <a:solidFill>
                  <a:srgbClr val="000000"/>
                </a:solidFill>
              </a:defRPr>
            </a:pPr>
            <a:r>
              <a:rPr sz="3400">
                <a:solidFill>
                  <a:srgbClr val="FFFFFF"/>
                </a:solidFill>
              </a:rPr>
              <a:t>Must be predictable</a:t>
            </a:r>
            <a:endParaRPr sz="3400">
              <a:solidFill>
                <a:srgbClr val="FFFFFF"/>
              </a:solidFill>
            </a:endParaRPr>
          </a:p>
          <a:p>
            <a:pPr lvl="1">
              <a:defRPr sz="1800">
                <a:solidFill>
                  <a:srgbClr val="000000"/>
                </a:solidFill>
              </a:defRPr>
            </a:pPr>
            <a:r>
              <a:rPr sz="3200">
                <a:solidFill>
                  <a:srgbClr val="FFFFFF"/>
                </a:solidFill>
              </a:rPr>
              <a:t>obligatory and centrally controlled</a:t>
            </a:r>
            <a:endParaRPr sz="3200">
              <a:solidFill>
                <a:srgbClr val="FFFFFF"/>
              </a:solidFill>
            </a:endParaRPr>
          </a:p>
        </p:txBody>
      </p:sp>
      <p:sp>
        <p:nvSpPr>
          <p:cNvPr id="116" name="Shape 11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sp>
        <p:nvSpPr>
          <p:cNvPr id="117" name="Shape 117"/>
          <p:cNvSpPr/>
          <p:nvPr/>
        </p:nvSpPr>
        <p:spPr>
          <a:xfrm>
            <a:off x="822424" y="6210300"/>
            <a:ext cx="8509001" cy="838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5200">
                <a:solidFill>
                  <a:srgbClr val="000A06"/>
                </a:solidFill>
              </a:defRPr>
            </a:lvl1pPr>
          </a:lstStyle>
          <a:p>
            <a:pPr lvl="0">
              <a:defRPr sz="1800">
                <a:solidFill>
                  <a:srgbClr val="000000"/>
                </a:solidFill>
              </a:defRPr>
            </a:pPr>
            <a:r>
              <a:rPr sz="5200">
                <a:solidFill>
                  <a:srgbClr val="000A06"/>
                </a:solidFill>
              </a:rPr>
              <a:t> Doesn’t ripple control do this?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117"/>
                                        </p:tgtEl>
                                        <p:attrNameLst>
                                          <p:attrName>style.visibility</p:attrName>
                                        </p:attrNameLst>
                                      </p:cBhvr>
                                      <p:to>
                                        <p:strVal val="visible"/>
                                      </p:to>
                                    </p:set>
                                    <p:anim calcmode="lin" valueType="num">
                                      <p:cBhvr>
                                        <p:cTn id="7" dur="1000" fill="hold"/>
                                        <p:tgtEl>
                                          <p:spTgt spid="117"/>
                                        </p:tgtEl>
                                        <p:attrNameLst>
                                          <p:attrName>ppt_x</p:attrName>
                                        </p:attrNameLst>
                                      </p:cBhvr>
                                      <p:tavLst>
                                        <p:tav tm="0">
                                          <p:val>
                                            <p:strVal val="0-#ppt_w/2"/>
                                          </p:val>
                                        </p:tav>
                                        <p:tav tm="100000">
                                          <p:val>
                                            <p:strVal val="#ppt_x"/>
                                          </p:val>
                                        </p:tav>
                                      </p:tavLst>
                                    </p:anim>
                                    <p:anim calcmode="lin" valueType="num">
                                      <p:cBhvr>
                                        <p:cTn id="8" dur="10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title"/>
          </p:nvPr>
        </p:nvSpPr>
        <p:spPr>
          <a:xfrm>
            <a:off x="76200" y="203200"/>
            <a:ext cx="9944100" cy="1282700"/>
          </a:xfrm>
          <a:prstGeom prst="rect">
            <a:avLst/>
          </a:prstGeom>
        </p:spPr>
        <p:txBody>
          <a:bodyPr/>
          <a:lstStyle/>
          <a:p>
            <a:pPr lvl="0">
              <a:defRPr sz="1800">
                <a:solidFill>
                  <a:srgbClr val="000000"/>
                </a:solidFill>
              </a:defRPr>
            </a:pPr>
            <a:r>
              <a:rPr sz="6400">
                <a:solidFill>
                  <a:srgbClr val="FFFFFF"/>
                </a:solidFill>
              </a:rPr>
              <a:t>Controlling appliances</a:t>
            </a:r>
          </a:p>
        </p:txBody>
      </p:sp>
      <p:sp>
        <p:nvSpPr>
          <p:cNvPr id="122" name="Shape 122"/>
          <p:cNvSpPr/>
          <p:nvPr>
            <p:ph type="body" idx="1"/>
          </p:nvPr>
        </p:nvSpPr>
        <p:spPr>
          <a:xfrm>
            <a:off x="171450" y="1387013"/>
            <a:ext cx="9258300" cy="5765801"/>
          </a:xfrm>
          <a:prstGeom prst="rect">
            <a:avLst/>
          </a:prstGeom>
        </p:spPr>
        <p:txBody>
          <a:bodyPr/>
          <a:lstStyle/>
          <a:p>
            <a:pPr lvl="0">
              <a:defRPr sz="1800">
                <a:solidFill>
                  <a:srgbClr val="000000"/>
                </a:solidFill>
              </a:defRPr>
            </a:pPr>
            <a:r>
              <a:rPr sz="3400">
                <a:solidFill>
                  <a:srgbClr val="FFFFFF"/>
                </a:solidFill>
              </a:rPr>
              <a:t>How much do they use            kWh     $</a:t>
            </a:r>
            <a:endParaRPr sz="3400">
              <a:solidFill>
                <a:srgbClr val="FFFFFF"/>
              </a:solidFill>
            </a:endParaRPr>
          </a:p>
          <a:p>
            <a:pPr lvl="1" marL="1096962" indent="-500062">
              <a:defRPr sz="1800">
                <a:solidFill>
                  <a:srgbClr val="000000"/>
                </a:solidFill>
              </a:defRPr>
            </a:pPr>
            <a:r>
              <a:rPr sz="3600">
                <a:solidFill>
                  <a:srgbClr val="00D508"/>
                </a:solidFill>
              </a:rPr>
              <a:t>Water heating   3kW       2400   480</a:t>
            </a:r>
            <a:endParaRPr sz="3600">
              <a:solidFill>
                <a:srgbClr val="00D508"/>
              </a:solidFill>
            </a:endParaRPr>
          </a:p>
          <a:p>
            <a:pPr lvl="1">
              <a:defRPr sz="1800">
                <a:solidFill>
                  <a:srgbClr val="000000"/>
                </a:solidFill>
              </a:defRPr>
            </a:pPr>
            <a:r>
              <a:rPr sz="3200">
                <a:solidFill>
                  <a:srgbClr val="FFFC41"/>
                </a:solidFill>
              </a:rPr>
              <a:t>Refrigeration  400W             1120    220</a:t>
            </a:r>
            <a:endParaRPr sz="3200">
              <a:solidFill>
                <a:srgbClr val="FFFC41"/>
              </a:solidFill>
            </a:endParaRPr>
          </a:p>
          <a:p>
            <a:pPr lvl="1">
              <a:defRPr sz="1800">
                <a:solidFill>
                  <a:srgbClr val="000000"/>
                </a:solidFill>
              </a:defRPr>
            </a:pPr>
            <a:r>
              <a:rPr sz="3200">
                <a:solidFill>
                  <a:srgbClr val="FFFFFF"/>
                </a:solidFill>
              </a:rPr>
              <a:t>Lighting                                  915    180</a:t>
            </a:r>
            <a:endParaRPr sz="3200">
              <a:solidFill>
                <a:srgbClr val="FFFFFF"/>
              </a:solidFill>
            </a:endParaRPr>
          </a:p>
          <a:p>
            <a:pPr lvl="1">
              <a:defRPr sz="1800">
                <a:solidFill>
                  <a:srgbClr val="000000"/>
                </a:solidFill>
              </a:defRPr>
            </a:pPr>
            <a:r>
              <a:rPr sz="3200">
                <a:solidFill>
                  <a:srgbClr val="FFFFFF"/>
                </a:solidFill>
              </a:rPr>
              <a:t>Range                                    497    100</a:t>
            </a:r>
            <a:endParaRPr sz="3200">
              <a:solidFill>
                <a:srgbClr val="FFFFFF"/>
              </a:solidFill>
            </a:endParaRPr>
          </a:p>
          <a:p>
            <a:pPr lvl="1">
              <a:defRPr sz="1800">
                <a:solidFill>
                  <a:srgbClr val="000000"/>
                </a:solidFill>
              </a:defRPr>
            </a:pPr>
            <a:r>
              <a:rPr sz="3200">
                <a:solidFill>
                  <a:srgbClr val="FFFFFF"/>
                </a:solidFill>
              </a:rPr>
              <a:t>TV etc                                   364      62</a:t>
            </a:r>
            <a:endParaRPr sz="3200">
              <a:solidFill>
                <a:srgbClr val="FFFFFF"/>
              </a:solidFill>
            </a:endParaRPr>
          </a:p>
          <a:p>
            <a:pPr lvl="1">
              <a:defRPr sz="1800">
                <a:solidFill>
                  <a:srgbClr val="000000"/>
                </a:solidFill>
              </a:defRPr>
            </a:pPr>
            <a:r>
              <a:rPr sz="3200">
                <a:solidFill>
                  <a:srgbClr val="FFFFFF"/>
                </a:solidFill>
              </a:rPr>
              <a:t>Computers/games                  227      41</a:t>
            </a:r>
            <a:endParaRPr sz="3200">
              <a:solidFill>
                <a:srgbClr val="FFFFFF"/>
              </a:solidFill>
            </a:endParaRPr>
          </a:p>
          <a:p>
            <a:pPr lvl="1">
              <a:defRPr sz="1800">
                <a:solidFill>
                  <a:srgbClr val="000000"/>
                </a:solidFill>
              </a:defRPr>
            </a:pPr>
            <a:r>
              <a:rPr sz="3200">
                <a:solidFill>
                  <a:srgbClr val="FFFFFF"/>
                </a:solidFill>
              </a:rPr>
              <a:t>Washing machines/Dryers       180      36</a:t>
            </a:r>
          </a:p>
        </p:txBody>
      </p:sp>
      <p:sp>
        <p:nvSpPr>
          <p:cNvPr id="123" name="Shape 12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FFFFFF"/>
                </a:solidFill>
              </a:rPr>
            </a:fld>
          </a:p>
        </p:txBody>
      </p:sp>
      <p:sp>
        <p:nvSpPr>
          <p:cNvPr id="124" name="Shape 124"/>
          <p:cNvSpPr/>
          <p:nvPr/>
        </p:nvSpPr>
        <p:spPr>
          <a:xfrm>
            <a:off x="80627" y="6908800"/>
            <a:ext cx="9992594" cy="7112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4400">
                <a:solidFill>
                  <a:srgbClr val="000309"/>
                </a:solidFill>
              </a:defRPr>
            </a:lvl1pPr>
          </a:lstStyle>
          <a:p>
            <a:pPr lvl="0">
              <a:defRPr sz="1800">
                <a:solidFill>
                  <a:srgbClr val="000000"/>
                </a:solidFill>
              </a:defRPr>
            </a:pPr>
            <a:r>
              <a:rPr sz="4400">
                <a:solidFill>
                  <a:srgbClr val="000309"/>
                </a:solidFill>
              </a:rPr>
              <a:t>Hot water control is the major opportunity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124"/>
                                        </p:tgtEl>
                                        <p:attrNameLst>
                                          <p:attrName>style.visibility</p:attrName>
                                        </p:attrNameLst>
                                      </p:cBhvr>
                                      <p:to>
                                        <p:strVal val="visible"/>
                                      </p:to>
                                    </p:set>
                                    <p:anim calcmode="lin" valueType="num">
                                      <p:cBhvr>
                                        <p:cTn id="7" dur="1000" fill="hold"/>
                                        <p:tgtEl>
                                          <p:spTgt spid="124"/>
                                        </p:tgtEl>
                                        <p:attrNameLst>
                                          <p:attrName>ppt_x</p:attrName>
                                        </p:attrNameLst>
                                      </p:cBhvr>
                                      <p:tavLst>
                                        <p:tav tm="0">
                                          <p:val>
                                            <p:strVal val="0-#ppt_w/2"/>
                                          </p:val>
                                        </p:tav>
                                        <p:tav tm="100000">
                                          <p:val>
                                            <p:strVal val="#ppt_x"/>
                                          </p:val>
                                        </p:tav>
                                      </p:tavLst>
                                    </p:anim>
                                    <p:anim calcmode="lin" valueType="num">
                                      <p:cBhvr>
                                        <p:cTn id="8" dur="10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4" grpId="1"/>
    </p:bldLst>
  </p:timing>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1"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1"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