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205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473200" y="1790700"/>
            <a:ext cx="21437600" cy="492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473200" y="6845300"/>
            <a:ext cx="21437600" cy="2209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e Bloggs"/>
          <p:cNvSpPr txBox="1"/>
          <p:nvPr>
            <p:ph type="body" sz="quarter" idx="13"/>
          </p:nvPr>
        </p:nvSpPr>
        <p:spPr>
          <a:xfrm>
            <a:off x="2387600" y="89662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>
                <a:solidFill>
                  <a:srgbClr val="73BFFF"/>
                </a:solidFill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–Joe Bloggs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59289"/>
            <a:ext cx="19621500" cy="850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43070724_2880x2159.jpeg"/>
          <p:cNvSpPr/>
          <p:nvPr>
            <p:ph type="pic" idx="13"/>
          </p:nvPr>
        </p:nvSpPr>
        <p:spPr>
          <a:xfrm>
            <a:off x="-12700" y="-3924300"/>
            <a:ext cx="24384000" cy="182795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473200" y="-2692400"/>
            <a:ext cx="21437602" cy="1607075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473200" y="9575800"/>
            <a:ext cx="214376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473200" y="11290300"/>
            <a:ext cx="21437600" cy="219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43070716_1012x1350.jpeg"/>
          <p:cNvSpPr/>
          <p:nvPr>
            <p:ph type="pic" idx="13"/>
          </p:nvPr>
        </p:nvSpPr>
        <p:spPr>
          <a:xfrm>
            <a:off x="12925240" y="918941"/>
            <a:ext cx="11599695" cy="1547389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473200" y="1803400"/>
            <a:ext cx="9639300" cy="492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473200" y="6718300"/>
            <a:ext cx="9639300" cy="50927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43070716_1012x1350.jpeg"/>
          <p:cNvSpPr/>
          <p:nvPr>
            <p:ph type="pic" sz="half" idx="13"/>
          </p:nvPr>
        </p:nvSpPr>
        <p:spPr>
          <a:xfrm>
            <a:off x="13169900" y="2376299"/>
            <a:ext cx="9522179" cy="1270258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473200" y="3898900"/>
            <a:ext cx="1000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43070718_1000x750.jpeg"/>
          <p:cNvSpPr/>
          <p:nvPr>
            <p:ph type="pic" sz="quarter" idx="13"/>
          </p:nvPr>
        </p:nvSpPr>
        <p:spPr>
          <a:xfrm>
            <a:off x="15225183" y="6694487"/>
            <a:ext cx="8551334" cy="641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143070724_2880x2159.jpeg"/>
          <p:cNvSpPr/>
          <p:nvPr>
            <p:ph type="pic" sz="quarter" idx="14"/>
          </p:nvPr>
        </p:nvSpPr>
        <p:spPr>
          <a:xfrm>
            <a:off x="15773400" y="914400"/>
            <a:ext cx="7476848" cy="56050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143070716_1012x1350.jpeg"/>
          <p:cNvSpPr/>
          <p:nvPr>
            <p:ph type="pic" idx="15"/>
          </p:nvPr>
        </p:nvSpPr>
        <p:spPr>
          <a:xfrm>
            <a:off x="1077599" y="355600"/>
            <a:ext cx="14423165" cy="19240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23724221" y="13122415"/>
            <a:ext cx="368504" cy="38707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473200" y="1930400"/>
            <a:ext cx="21437600" cy="98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721936" y="13122415"/>
            <a:ext cx="368504" cy="3870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b="1" sz="18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127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90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254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317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381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444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508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571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o register your vote and questions go to:"/>
          <p:cNvSpPr txBox="1"/>
          <p:nvPr>
            <p:ph type="title"/>
          </p:nvPr>
        </p:nvSpPr>
        <p:spPr>
          <a:xfrm>
            <a:off x="1631592" y="10499016"/>
            <a:ext cx="9050990" cy="3429001"/>
          </a:xfrm>
          <a:prstGeom prst="rect">
            <a:avLst/>
          </a:prstGeom>
        </p:spPr>
        <p:txBody>
          <a:bodyPr/>
          <a:lstStyle>
            <a:lvl1pPr algn="r" defTabSz="652145">
              <a:defRPr sz="7900">
                <a:effectLst>
                  <a:outerShdw sx="100000" sy="100000" kx="0" ky="0" algn="b" rotWithShape="0" blurRad="40132" dist="30099" dir="5400000">
                    <a:srgbClr val="000000"/>
                  </a:outerShdw>
                </a:effectLst>
              </a:defRPr>
            </a:lvl1pPr>
          </a:lstStyle>
          <a:p>
            <a:pPr/>
            <a:r>
              <a:t>To register your vote and questions go to:</a:t>
            </a:r>
          </a:p>
        </p:txBody>
      </p:sp>
      <p:pic>
        <p:nvPicPr>
          <p:cNvPr id="1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0403" y="6109960"/>
            <a:ext cx="13353970" cy="761766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“Renewable energy technologies can provide a reliable, low cost electricity supply for NZ without burning fossil fuels”"/>
          <p:cNvSpPr txBox="1"/>
          <p:nvPr/>
        </p:nvSpPr>
        <p:spPr>
          <a:xfrm>
            <a:off x="301025" y="-266701"/>
            <a:ext cx="23753165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1" i="1" sz="9866"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F900"/>
                </a:solidFill>
              </a:rPr>
              <a:t>“Renewable energy technologies</a:t>
            </a:r>
            <a:r>
              <a:t> can provide a reliable, low cost electricity supply for NZ without burning</a:t>
            </a:r>
            <a:r>
              <a:rPr>
                <a:solidFill>
                  <a:srgbClr val="FF2600"/>
                </a:solidFill>
              </a:rPr>
              <a:t> fossil fuels”</a:t>
            </a:r>
            <a:r>
              <a:t>  </a:t>
            </a:r>
          </a:p>
        </p:txBody>
      </p:sp>
      <p:sp>
        <p:nvSpPr>
          <p:cNvPr id="122" name="Moderator: John Blundell…"/>
          <p:cNvSpPr txBox="1"/>
          <p:nvPr/>
        </p:nvSpPr>
        <p:spPr>
          <a:xfrm>
            <a:off x="-48783" y="4882392"/>
            <a:ext cx="10750864" cy="6173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Moderator: John Blundell</a:t>
            </a:r>
          </a:p>
          <a:p>
            <a:pPr>
              <a:defRPr b="1"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Speakers (in order)</a:t>
            </a:r>
          </a:p>
          <a:p>
            <a:pPr>
              <a:defRPr b="1" sz="66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Bryan Leyland</a:t>
            </a:r>
          </a:p>
          <a:p>
            <a:pPr>
              <a:defRPr b="1" sz="6600">
                <a:solidFill>
                  <a:srgbClr val="00F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John Irving</a:t>
            </a:r>
          </a:p>
          <a:p>
            <a:pPr>
              <a:defRPr b="1" sz="66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John Boys</a:t>
            </a:r>
          </a:p>
          <a:p>
            <a:pPr>
              <a:defRPr b="1" sz="6600">
                <a:solidFill>
                  <a:srgbClr val="00F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Robert Tromop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91199" y="4275093"/>
            <a:ext cx="4323200" cy="176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55823" y="4165962"/>
            <a:ext cx="2392447" cy="1878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599500" y="4165962"/>
            <a:ext cx="2913394" cy="1878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986322" y="2813975"/>
            <a:ext cx="4332953" cy="1395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78" name="Te Apiti Windfarm june 19.pdf" descr="Te Apiti Windfarm june 19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7633" y="-186776"/>
            <a:ext cx="20614567" cy="14089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ICCC Rep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ICCC Report</a:t>
            </a:r>
          </a:p>
        </p:txBody>
      </p:sp>
      <p:sp>
        <p:nvSpPr>
          <p:cNvPr id="181" name="Prioritises the accelerated electrification of transport and process heat over pursuing 100% renewable electricity …greater emissions savings while keeping electricity prices affordable"/>
          <p:cNvSpPr txBox="1"/>
          <p:nvPr/>
        </p:nvSpPr>
        <p:spPr>
          <a:xfrm>
            <a:off x="933802" y="3249133"/>
            <a:ext cx="21745037" cy="9351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spcBef>
                <a:spcPts val="5100"/>
              </a:spcBef>
              <a:defRPr i="1" sz="8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Prioritises the accelerated electrification of transport and process heat over pursuing 100% renewable electricity …greater emissions savings while keeping electricity prices affordable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42171" y="-44252"/>
            <a:ext cx="18631373" cy="1380459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7000 GWh = 16% of annual energy…"/>
          <p:cNvSpPr txBox="1"/>
          <p:nvPr/>
        </p:nvSpPr>
        <p:spPr>
          <a:xfrm>
            <a:off x="6592519" y="139160"/>
            <a:ext cx="12296928" cy="19090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7000 GWh = 16% of annual energy</a:t>
            </a:r>
          </a:p>
          <a:p>
            <a:pPr>
              <a:defRPr b="1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= 2500 MW of gas turbines!</a:t>
            </a:r>
          </a:p>
        </p:txBody>
      </p:sp>
      <p:sp>
        <p:nvSpPr>
          <p:cNvPr id="185" name="Gas use from dry to wet years…"/>
          <p:cNvSpPr txBox="1"/>
          <p:nvPr/>
        </p:nvSpPr>
        <p:spPr>
          <a:xfrm>
            <a:off x="10159765" y="3201659"/>
            <a:ext cx="13239446" cy="2259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710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Gas use from dry to wet years</a:t>
            </a:r>
          </a:p>
          <a:p>
            <a:pPr>
              <a:defRPr b="1" sz="710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for 99% renewable</a:t>
            </a:r>
          </a:p>
        </p:txBody>
      </p:sp>
      <p:sp>
        <p:nvSpPr>
          <p:cNvPr id="186" name="Dry"/>
          <p:cNvSpPr txBox="1"/>
          <p:nvPr/>
        </p:nvSpPr>
        <p:spPr>
          <a:xfrm>
            <a:off x="6714769" y="10960799"/>
            <a:ext cx="1738504" cy="9946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 Dry </a:t>
            </a:r>
          </a:p>
        </p:txBody>
      </p:sp>
      <p:sp>
        <p:nvSpPr>
          <p:cNvPr id="187" name="Wet"/>
          <p:cNvSpPr txBox="1"/>
          <p:nvPr/>
        </p:nvSpPr>
        <p:spPr>
          <a:xfrm>
            <a:off x="21651848" y="10960799"/>
            <a:ext cx="2678406" cy="9946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   Wet   </a:t>
            </a:r>
          </a:p>
        </p:txBody>
      </p:sp>
      <p:sp>
        <p:nvSpPr>
          <p:cNvPr id="188" name="Gas…"/>
          <p:cNvSpPr txBox="1"/>
          <p:nvPr/>
        </p:nvSpPr>
        <p:spPr>
          <a:xfrm>
            <a:off x="-41514" y="3210467"/>
            <a:ext cx="5801602" cy="5419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1900"/>
            </a:pPr>
            <a:r>
              <a:t>Gas</a:t>
            </a:r>
          </a:p>
          <a:p>
            <a:pPr>
              <a:defRPr sz="11900"/>
            </a:pPr>
            <a:r>
              <a:t>is</a:t>
            </a:r>
          </a:p>
          <a:p>
            <a:pPr>
              <a:defRPr sz="11300"/>
            </a:pPr>
            <a:r>
              <a:t>essential!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92" name="PastedGraphic-1.png" descr="PastedGraphic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5804" y="1893093"/>
            <a:ext cx="12912329" cy="10161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he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There</a:t>
            </a:r>
          </a:p>
        </p:txBody>
      </p:sp>
      <p:sp>
        <p:nvSpPr>
          <p:cNvPr id="195" name="The cost per kW in $NZ, using US costs, for building each type of power plant:…"/>
          <p:cNvSpPr txBox="1"/>
          <p:nvPr/>
        </p:nvSpPr>
        <p:spPr>
          <a:xfrm>
            <a:off x="4663061" y="2537618"/>
            <a:ext cx="15057878" cy="985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4000"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4000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The cost per kW in $NZ, using US costs, for building each type of power plant:</a:t>
            </a:r>
          </a:p>
          <a:p>
            <a:pPr marL="99438" algn="l" defTabSz="457200">
              <a:defRPr sz="4000"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3" marL="99438" algn="l" defTabSz="457200">
              <a:tabLst>
                <a:tab pos="266700" algn="l"/>
                <a:tab pos="9017000" algn="l"/>
              </a:tabLst>
              <a:defRPr sz="4000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	• PV Solar: 	$1,300</a:t>
            </a:r>
          </a:p>
          <a:p>
            <a:pPr marL="99438" algn="l" defTabSz="457200">
              <a:tabLst>
                <a:tab pos="266700" algn="l"/>
                <a:tab pos="9017000" algn="l"/>
              </a:tabLst>
              <a:defRPr sz="4000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	• Wind: 	$2,600</a:t>
            </a:r>
          </a:p>
          <a:p>
            <a:pPr marL="99438" algn="l" defTabSz="457200">
              <a:tabLst>
                <a:tab pos="266700" algn="l"/>
                <a:tab pos="9017000" algn="l"/>
              </a:tabLst>
              <a:defRPr sz="4000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	• Coal: 	$4,000</a:t>
            </a:r>
          </a:p>
          <a:p>
            <a:pPr marL="99438" algn="l" defTabSz="457200">
              <a:tabLst>
                <a:tab pos="266700" algn="l"/>
                <a:tab pos="9017000" algn="l"/>
              </a:tabLst>
              <a:defRPr sz="4000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	• Natural Gas: 	$1,500</a:t>
            </a:r>
          </a:p>
          <a:p>
            <a:pPr algn="l" defTabSz="457200">
              <a:tabLst>
                <a:tab pos="266700" algn="l"/>
                <a:tab pos="9017000" algn="l"/>
              </a:tabLst>
              <a:defRPr sz="4000"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tabLst>
                <a:tab pos="266700" algn="l"/>
                <a:tab pos="9017000" algn="l"/>
              </a:tabLst>
              <a:defRPr sz="4000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Cost in cents per kWh:</a:t>
            </a:r>
          </a:p>
          <a:p>
            <a:pPr algn="l" defTabSz="457200">
              <a:tabLst>
                <a:tab pos="266700" algn="l"/>
                <a:tab pos="9017000" algn="l"/>
              </a:tabLst>
              <a:defRPr sz="4000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	• PV Solar:   	20</a:t>
            </a:r>
          </a:p>
          <a:p>
            <a:pPr algn="l" defTabSz="457200">
              <a:tabLst>
                <a:tab pos="266700" algn="l"/>
                <a:tab pos="9017000" algn="l"/>
              </a:tabLst>
              <a:defRPr sz="4000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	• Wind:           	7.2</a:t>
            </a:r>
          </a:p>
          <a:p>
            <a:pPr algn="l" defTabSz="457200">
              <a:tabLst>
                <a:tab pos="266700" algn="l"/>
                <a:tab pos="9017000" algn="l"/>
              </a:tabLst>
              <a:defRPr sz="4000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	• Coal:             	6.0</a:t>
            </a:r>
          </a:p>
          <a:p>
            <a:pPr algn="l" defTabSz="457200">
              <a:tabLst>
                <a:tab pos="266700" algn="l"/>
                <a:tab pos="9017000" algn="l"/>
              </a:tabLst>
              <a:defRPr sz="4000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	• Natural Gas:  	2.5</a:t>
            </a:r>
          </a:p>
          <a:p>
            <a:pPr algn="l" defTabSz="457200">
              <a:defRPr sz="4000"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4000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Wind and PV Solar are more expensive and need backup</a:t>
            </a:r>
          </a:p>
        </p:txBody>
      </p:sp>
      <p:sp>
        <p:nvSpPr>
          <p:cNvPr id="196" name="Renewable energy technologies…"/>
          <p:cNvSpPr txBox="1"/>
          <p:nvPr/>
        </p:nvSpPr>
        <p:spPr>
          <a:xfrm>
            <a:off x="50253" y="-1944440"/>
            <a:ext cx="24283494" cy="18223183"/>
          </a:xfrm>
          <a:prstGeom prst="rect">
            <a:avLst/>
          </a:prstGeom>
          <a:solidFill>
            <a:schemeClr val="accent1">
              <a:hueOff val="-37249"/>
              <a:satOff val="-2150"/>
              <a:lumOff val="1281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10700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b="1" sz="10700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b="1" sz="10700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Renewable energy technologies </a:t>
            </a:r>
          </a:p>
          <a:p>
            <a:pPr>
              <a:defRPr b="1" sz="10700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b="1" sz="10700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1"/>
              <a:t>CANNOT</a:t>
            </a:r>
            <a:r>
              <a:t> provide</a:t>
            </a:r>
          </a:p>
          <a:p>
            <a:pPr>
              <a:defRPr b="1" sz="10700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b="1" sz="10700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reliable and economic supply</a:t>
            </a:r>
          </a:p>
          <a:p>
            <a:pPr>
              <a:defRPr b="1" sz="10700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b="1" sz="10700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b="1" sz="10700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b="1" sz="10700">
                <a:solidFill>
                  <a:srgbClr val="FFFB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9846" y="3268265"/>
            <a:ext cx="14769704" cy="928687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e Apiti ~ 0 kW on 4 peak d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 Apiti ~ 0 kW on 4 peak days</a:t>
            </a:r>
          </a:p>
        </p:txBody>
      </p:sp>
      <p:sp>
        <p:nvSpPr>
          <p:cNvPr id="200" name="Max output"/>
          <p:cNvSpPr txBox="1"/>
          <p:nvPr/>
        </p:nvSpPr>
        <p:spPr>
          <a:xfrm>
            <a:off x="8809813" y="3828422"/>
            <a:ext cx="3924733" cy="969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Max output </a:t>
            </a:r>
          </a:p>
        </p:txBody>
      </p:sp>
      <p:sp>
        <p:nvSpPr>
          <p:cNvPr id="201" name="Max output"/>
          <p:cNvSpPr txBox="1"/>
          <p:nvPr/>
        </p:nvSpPr>
        <p:spPr>
          <a:xfrm>
            <a:off x="10243237" y="4629373"/>
            <a:ext cx="3924733" cy="969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Max output </a:t>
            </a:r>
          </a:p>
        </p:txBody>
      </p:sp>
      <p:sp>
        <p:nvSpPr>
          <p:cNvPr id="203" name="Connection Line"/>
          <p:cNvSpPr/>
          <p:nvPr/>
        </p:nvSpPr>
        <p:spPr>
          <a:xfrm>
            <a:off x="11974697" y="2070100"/>
            <a:ext cx="2106293" cy="5841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11" h="21600" fill="norm" stroke="1" extrusionOk="0">
                <a:moveTo>
                  <a:pt x="0" y="21600"/>
                </a:moveTo>
                <a:cubicBezTo>
                  <a:pt x="21043" y="19237"/>
                  <a:pt x="21600" y="12037"/>
                  <a:pt x="1672" y="0"/>
                </a:cubicBez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rim Gas outlook 2018 - 203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Grim Gas outlook 2018 - 2030</a:t>
            </a:r>
          </a:p>
        </p:txBody>
      </p:sp>
      <p:pic>
        <p:nvPicPr>
          <p:cNvPr id="206" name="page20image1784576.png" descr="page20image178457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8464" y="1626481"/>
            <a:ext cx="14180684" cy="1201838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ext"/>
          <p:cNvSpPr txBox="1"/>
          <p:nvPr/>
        </p:nvSpPr>
        <p:spPr>
          <a:xfrm>
            <a:off x="11102578" y="4735909"/>
            <a:ext cx="190501" cy="52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4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>
                <a:effectLst/>
              </a:defRPr>
            </a:pPr>
            <a:r>
              <a:t> </a:t>
            </a:r>
          </a:p>
        </p:txBody>
      </p:sp>
      <p:sp>
        <p:nvSpPr>
          <p:cNvPr id="208" name="Grim Gas outlook 2018 - 2030"/>
          <p:cNvSpPr txBox="1"/>
          <p:nvPr/>
        </p:nvSpPr>
        <p:spPr>
          <a:xfrm>
            <a:off x="7193815" y="1861502"/>
            <a:ext cx="10419589" cy="994665"/>
          </a:xfrm>
          <a:prstGeom prst="rect">
            <a:avLst/>
          </a:prstGeom>
          <a:solidFill>
            <a:schemeClr val="accent1">
              <a:hueOff val="-37249"/>
              <a:satOff val="-2150"/>
              <a:lumOff val="1281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Grim Gas outlook 2018 - 2030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4003" y="-767954"/>
            <a:ext cx="19196956" cy="13053082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https://www.thegwpf.com/green-stagnation-the-world-cools-on-renewable-energy/"/>
          <p:cNvSpPr txBox="1"/>
          <p:nvPr/>
        </p:nvSpPr>
        <p:spPr>
          <a:xfrm>
            <a:off x="4396993" y="11401932"/>
            <a:ext cx="15590013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https://www.thegwpf.com/green-stagnation-the-world-cools-on-renewable-energy/</a:t>
            </a:r>
          </a:p>
        </p:txBody>
      </p:sp>
      <p:sp>
        <p:nvSpPr>
          <p:cNvPr id="213" name="Rectangle"/>
          <p:cNvSpPr/>
          <p:nvPr/>
        </p:nvSpPr>
        <p:spPr>
          <a:xfrm>
            <a:off x="3103426" y="45320"/>
            <a:ext cx="18177148" cy="544297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5000"/>
            </a:pPr>
          </a:p>
        </p:txBody>
      </p:sp>
      <p:sp>
        <p:nvSpPr>
          <p:cNvPr id="214" name="Renewables added 2015-2018"/>
          <p:cNvSpPr txBox="1"/>
          <p:nvPr/>
        </p:nvSpPr>
        <p:spPr>
          <a:xfrm>
            <a:off x="6953378" y="1135489"/>
            <a:ext cx="11317299" cy="1309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Renewables added 2015-2018</a:t>
            </a:r>
          </a:p>
        </p:txBody>
      </p:sp>
      <p:sp>
        <p:nvSpPr>
          <p:cNvPr id="215" name="Other"/>
          <p:cNvSpPr txBox="1"/>
          <p:nvPr/>
        </p:nvSpPr>
        <p:spPr>
          <a:xfrm>
            <a:off x="18776505" y="10116283"/>
            <a:ext cx="2239320" cy="94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 Other </a:t>
            </a:r>
          </a:p>
        </p:txBody>
      </p:sp>
      <p:sp>
        <p:nvSpPr>
          <p:cNvPr id="216" name="Japan"/>
          <p:cNvSpPr txBox="1"/>
          <p:nvPr/>
        </p:nvSpPr>
        <p:spPr>
          <a:xfrm>
            <a:off x="16311911" y="10116283"/>
            <a:ext cx="2239321" cy="94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 Japan </a:t>
            </a:r>
          </a:p>
        </p:txBody>
      </p:sp>
      <p:sp>
        <p:nvSpPr>
          <p:cNvPr id="217" name="India"/>
          <p:cNvSpPr txBox="1"/>
          <p:nvPr/>
        </p:nvSpPr>
        <p:spPr>
          <a:xfrm>
            <a:off x="13472270" y="10116283"/>
            <a:ext cx="2239321" cy="94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 India </a:t>
            </a:r>
          </a:p>
        </p:txBody>
      </p:sp>
      <p:sp>
        <p:nvSpPr>
          <p:cNvPr id="218" name="EU"/>
          <p:cNvSpPr txBox="1"/>
          <p:nvPr/>
        </p:nvSpPr>
        <p:spPr>
          <a:xfrm>
            <a:off x="10436176" y="10116283"/>
            <a:ext cx="2239321" cy="94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   EU      </a:t>
            </a:r>
          </a:p>
        </p:txBody>
      </p:sp>
      <p:sp>
        <p:nvSpPr>
          <p:cNvPr id="219" name="USA"/>
          <p:cNvSpPr txBox="1"/>
          <p:nvPr/>
        </p:nvSpPr>
        <p:spPr>
          <a:xfrm>
            <a:off x="7828708" y="10116283"/>
            <a:ext cx="2239321" cy="94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 USA </a:t>
            </a:r>
          </a:p>
        </p:txBody>
      </p:sp>
      <p:sp>
        <p:nvSpPr>
          <p:cNvPr id="220" name="China"/>
          <p:cNvSpPr txBox="1"/>
          <p:nvPr/>
        </p:nvSpPr>
        <p:spPr>
          <a:xfrm>
            <a:off x="5221239" y="10116283"/>
            <a:ext cx="2239321" cy="94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 China </a:t>
            </a:r>
          </a:p>
        </p:txBody>
      </p:sp>
      <p:sp>
        <p:nvSpPr>
          <p:cNvPr id="221" name="100 GW"/>
          <p:cNvSpPr txBox="1"/>
          <p:nvPr/>
        </p:nvSpPr>
        <p:spPr>
          <a:xfrm>
            <a:off x="3381724" y="5286309"/>
            <a:ext cx="2712873" cy="94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 100 GW </a:t>
            </a:r>
          </a:p>
        </p:txBody>
      </p:sp>
      <p:sp>
        <p:nvSpPr>
          <p:cNvPr id="222" name="World installed capacity 6500 GW"/>
          <p:cNvSpPr txBox="1"/>
          <p:nvPr/>
        </p:nvSpPr>
        <p:spPr>
          <a:xfrm>
            <a:off x="6810503" y="3207177"/>
            <a:ext cx="12458345" cy="1309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World installed capacity 6500 GW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0843" y="1125140"/>
            <a:ext cx="18234423" cy="11197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5218" y="2661046"/>
            <a:ext cx="16805673" cy="8126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he NZ…"/>
          <p:cNvSpPr txBox="1"/>
          <p:nvPr>
            <p:ph type="title"/>
          </p:nvPr>
        </p:nvSpPr>
        <p:spPr>
          <a:xfrm>
            <a:off x="2732090" y="355600"/>
            <a:ext cx="20178710" cy="3429000"/>
          </a:xfrm>
          <a:prstGeom prst="rect">
            <a:avLst/>
          </a:prstGeom>
        </p:spPr>
        <p:txBody>
          <a:bodyPr/>
          <a:lstStyle/>
          <a:p>
            <a:pPr/>
            <a:r>
              <a:t>The NZ</a:t>
            </a:r>
          </a:p>
          <a:p>
            <a:pPr/>
            <a:r>
              <a:t>system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0917" y="-1143408"/>
            <a:ext cx="12485236" cy="16002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Wind is least when we need it mo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/>
            </a:lvl1pPr>
          </a:lstStyle>
          <a:p>
            <a:pPr/>
            <a:r>
              <a:t>Wind is least when we need it most</a:t>
            </a: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7023" y="2848570"/>
            <a:ext cx="16502063" cy="10787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5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7324" y="-94795"/>
            <a:ext cx="18288001" cy="13259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New generation is needed"/>
          <p:cNvSpPr txBox="1"/>
          <p:nvPr>
            <p:ph type="title"/>
          </p:nvPr>
        </p:nvSpPr>
        <p:spPr>
          <a:xfrm>
            <a:off x="1473199" y="-401844"/>
            <a:ext cx="21437601" cy="2867956"/>
          </a:xfrm>
          <a:prstGeom prst="rect">
            <a:avLst/>
          </a:prstGeom>
        </p:spPr>
        <p:txBody>
          <a:bodyPr/>
          <a:lstStyle/>
          <a:p>
            <a:pPr/>
            <a:r>
              <a:t>New generation is needed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5505" y="2092933"/>
            <a:ext cx="19190934" cy="1153508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Dry year risk"/>
          <p:cNvSpPr txBox="1"/>
          <p:nvPr/>
        </p:nvSpPr>
        <p:spPr>
          <a:xfrm>
            <a:off x="5677155" y="8558998"/>
            <a:ext cx="4957446" cy="994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 Dry year risk </a:t>
            </a:r>
          </a:p>
        </p:txBody>
      </p:sp>
      <p:sp>
        <p:nvSpPr>
          <p:cNvPr id="134" name="2022"/>
          <p:cNvSpPr txBox="1"/>
          <p:nvPr/>
        </p:nvSpPr>
        <p:spPr>
          <a:xfrm>
            <a:off x="9739806" y="11042050"/>
            <a:ext cx="1752500" cy="9946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New Zealand’s Low Cost O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200"/>
            </a:lvl1pPr>
          </a:lstStyle>
          <a:p>
            <a:pPr/>
            <a:r>
              <a:t>New Zealand’s Low Cost Options</a:t>
            </a:r>
          </a:p>
        </p:txBody>
      </p:sp>
      <p:sp>
        <p:nvSpPr>
          <p:cNvPr id="137" name="Hydropow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12422" indent="-612422">
              <a:buBlip>
                <a:blip r:embed="rId2"/>
              </a:buBlip>
              <a:defRPr sz="6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Hydropower</a:t>
            </a:r>
          </a:p>
          <a:p>
            <a:pPr marL="612422" indent="-612422">
              <a:buBlip>
                <a:blip r:embed="rId2"/>
              </a:buBlip>
              <a:defRPr sz="6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Geothermal</a:t>
            </a:r>
          </a:p>
          <a:p>
            <a:pPr marL="612422" indent="-612422">
              <a:buBlip>
                <a:blip r:embed="rId2"/>
              </a:buBlip>
              <a:defRPr sz="6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Gas</a:t>
            </a:r>
          </a:p>
          <a:p>
            <a:pPr marL="612422" indent="-612422">
              <a:buBlip>
                <a:blip r:embed="rId2"/>
              </a:buBlip>
              <a:defRPr sz="6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Coal </a:t>
            </a: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6020" y="687585"/>
            <a:ext cx="15108020" cy="12809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2"/>
      <p:bldP build="whole" bldLvl="1" animBg="1" rev="0" advAuto="0" spid="1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Cost of electricity with renewables.png" descr="Cost of electricity with renewabl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066" y="-212024"/>
            <a:ext cx="23223161" cy="13780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45" name="51a07f76-20ba-40d6-9778-0b72e7d84dcf.png" descr="51a07f76-20ba-40d6-9778-0b72e7d84dc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1802" y="-141296"/>
            <a:ext cx="19798413" cy="13617823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Coal"/>
          <p:cNvSpPr txBox="1"/>
          <p:nvPr/>
        </p:nvSpPr>
        <p:spPr>
          <a:xfrm>
            <a:off x="18260010" y="4158111"/>
            <a:ext cx="1583242" cy="94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Coal</a:t>
            </a:r>
          </a:p>
        </p:txBody>
      </p:sp>
      <p:sp>
        <p:nvSpPr>
          <p:cNvPr id="147" name="Rectangle"/>
          <p:cNvSpPr/>
          <p:nvPr/>
        </p:nvSpPr>
        <p:spPr>
          <a:xfrm>
            <a:off x="18285142" y="5627457"/>
            <a:ext cx="3088428" cy="3303048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5000"/>
            </a:pPr>
          </a:p>
        </p:txBody>
      </p:sp>
      <p:sp>
        <p:nvSpPr>
          <p:cNvPr id="148" name="Renewables"/>
          <p:cNvSpPr txBox="1"/>
          <p:nvPr/>
        </p:nvSpPr>
        <p:spPr>
          <a:xfrm>
            <a:off x="18315056" y="5355435"/>
            <a:ext cx="3908583" cy="94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Renewables</a:t>
            </a:r>
          </a:p>
        </p:txBody>
      </p:sp>
      <p:sp>
        <p:nvSpPr>
          <p:cNvPr id="149" name="Hydro"/>
          <p:cNvSpPr txBox="1"/>
          <p:nvPr/>
        </p:nvSpPr>
        <p:spPr>
          <a:xfrm>
            <a:off x="18381646" y="5920976"/>
            <a:ext cx="2026197" cy="94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Hydro</a:t>
            </a:r>
          </a:p>
        </p:txBody>
      </p:sp>
      <p:sp>
        <p:nvSpPr>
          <p:cNvPr id="150" name="Gas"/>
          <p:cNvSpPr txBox="1"/>
          <p:nvPr/>
        </p:nvSpPr>
        <p:spPr>
          <a:xfrm>
            <a:off x="18508516" y="7643417"/>
            <a:ext cx="1406470" cy="94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Gas</a:t>
            </a:r>
          </a:p>
        </p:txBody>
      </p:sp>
      <p:sp>
        <p:nvSpPr>
          <p:cNvPr id="151" name="Nuclear"/>
          <p:cNvSpPr txBox="1"/>
          <p:nvPr/>
        </p:nvSpPr>
        <p:spPr>
          <a:xfrm>
            <a:off x="18289234" y="6552758"/>
            <a:ext cx="2531261" cy="94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Nuclear</a:t>
            </a:r>
          </a:p>
        </p:txBody>
      </p:sp>
      <p:sp>
        <p:nvSpPr>
          <p:cNvPr id="152" name="Oil"/>
          <p:cNvSpPr txBox="1"/>
          <p:nvPr/>
        </p:nvSpPr>
        <p:spPr>
          <a:xfrm>
            <a:off x="18092934" y="9931400"/>
            <a:ext cx="1002420" cy="94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Oil</a:t>
            </a:r>
          </a:p>
        </p:txBody>
      </p:sp>
      <p:sp>
        <p:nvSpPr>
          <p:cNvPr id="153" name="Rectangle"/>
          <p:cNvSpPr/>
          <p:nvPr/>
        </p:nvSpPr>
        <p:spPr>
          <a:xfrm>
            <a:off x="3201113" y="574865"/>
            <a:ext cx="14554485" cy="2787928"/>
          </a:xfrm>
          <a:prstGeom prst="rect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5000"/>
            </a:pPr>
          </a:p>
        </p:txBody>
      </p:sp>
      <p:sp>
        <p:nvSpPr>
          <p:cNvPr id="154" name="World Energy 09 - 18"/>
          <p:cNvSpPr txBox="1"/>
          <p:nvPr/>
        </p:nvSpPr>
        <p:spPr>
          <a:xfrm>
            <a:off x="4801358" y="1314083"/>
            <a:ext cx="8565211" cy="1309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r>
              <a:t>World Energy 09 - 18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0244" y="-9499"/>
            <a:ext cx="21415793" cy="149185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2" name="Group"/>
          <p:cNvGrpSpPr/>
          <p:nvPr/>
        </p:nvGrpSpPr>
        <p:grpSpPr>
          <a:xfrm>
            <a:off x="2207641" y="-191355"/>
            <a:ext cx="21946987" cy="14098710"/>
            <a:chOff x="0" y="0"/>
            <a:chExt cx="21946985" cy="14098708"/>
          </a:xfrm>
        </p:grpSpPr>
        <p:pic>
          <p:nvPicPr>
            <p:cNvPr id="157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1946986" cy="14098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1" name="Group"/>
            <p:cNvGrpSpPr/>
            <p:nvPr/>
          </p:nvGrpSpPr>
          <p:grpSpPr>
            <a:xfrm>
              <a:off x="7679624" y="4411022"/>
              <a:ext cx="6587739" cy="6822210"/>
              <a:chOff x="0" y="0"/>
              <a:chExt cx="6587738" cy="6822209"/>
            </a:xfrm>
          </p:grpSpPr>
          <p:sp>
            <p:nvSpPr>
              <p:cNvPr id="158" name="Europe"/>
              <p:cNvSpPr txBox="1"/>
              <p:nvPr/>
            </p:nvSpPr>
            <p:spPr>
              <a:xfrm>
                <a:off x="-1" y="4795504"/>
                <a:ext cx="2624634" cy="994635"/>
              </a:xfrm>
              <a:prstGeom prst="rect">
                <a:avLst/>
              </a:prstGeom>
              <a:solidFill>
                <a:srgbClr val="FFFB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Europe</a:t>
                </a:r>
              </a:p>
            </p:txBody>
          </p:sp>
          <p:sp>
            <p:nvSpPr>
              <p:cNvPr id="159" name="USA"/>
              <p:cNvSpPr txBox="1"/>
              <p:nvPr/>
            </p:nvSpPr>
            <p:spPr>
              <a:xfrm>
                <a:off x="2195925" y="0"/>
                <a:ext cx="1642746" cy="994634"/>
              </a:xfrm>
              <a:prstGeom prst="rect">
                <a:avLst/>
              </a:prstGeom>
              <a:solidFill>
                <a:srgbClr val="FFFB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USA</a:t>
                </a:r>
              </a:p>
            </p:txBody>
          </p:sp>
          <p:sp>
            <p:nvSpPr>
              <p:cNvPr id="160" name="China"/>
              <p:cNvSpPr txBox="1"/>
              <p:nvPr/>
            </p:nvSpPr>
            <p:spPr>
              <a:xfrm>
                <a:off x="4441158" y="5827575"/>
                <a:ext cx="2146580" cy="994635"/>
              </a:xfrm>
              <a:prstGeom prst="rect">
                <a:avLst/>
              </a:prstGeom>
              <a:solidFill>
                <a:srgbClr val="FFFB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1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China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8585" y="-65957"/>
            <a:ext cx="22502858" cy="13847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0240" y="954143"/>
            <a:ext cx="17851420" cy="1113615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Recent NZ wi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Recent NZ wind</a:t>
            </a:r>
          </a:p>
        </p:txBody>
      </p:sp>
      <p:sp>
        <p:nvSpPr>
          <p:cNvPr id="170" name="CF Normally 37%: why did it drop to 24%??"/>
          <p:cNvSpPr txBox="1"/>
          <p:nvPr/>
        </p:nvSpPr>
        <p:spPr>
          <a:xfrm>
            <a:off x="-739775" y="11518867"/>
            <a:ext cx="24434801" cy="185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CF Normally 37%: why did it drop to 24%??</a:t>
            </a:r>
          </a:p>
        </p:txBody>
      </p:sp>
      <p:sp>
        <p:nvSpPr>
          <p:cNvPr id="171" name="Capacity"/>
          <p:cNvSpPr txBox="1"/>
          <p:nvPr/>
        </p:nvSpPr>
        <p:spPr>
          <a:xfrm>
            <a:off x="9334500" y="9798832"/>
            <a:ext cx="9127676" cy="208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defRPr sz="7000"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Capacity</a:t>
            </a:r>
          </a:p>
        </p:txBody>
      </p:sp>
      <p:sp>
        <p:nvSpPr>
          <p:cNvPr id="172" name="MW"/>
          <p:cNvSpPr txBox="1"/>
          <p:nvPr/>
        </p:nvSpPr>
        <p:spPr>
          <a:xfrm>
            <a:off x="13138546" y="9798832"/>
            <a:ext cx="9127677" cy="208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defRPr sz="7000"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MW     </a:t>
            </a:r>
          </a:p>
        </p:txBody>
      </p:sp>
      <p:sp>
        <p:nvSpPr>
          <p:cNvPr id="173" name="700"/>
          <p:cNvSpPr txBox="1"/>
          <p:nvPr/>
        </p:nvSpPr>
        <p:spPr>
          <a:xfrm>
            <a:off x="3726656" y="2672941"/>
            <a:ext cx="9127676" cy="208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defRPr sz="7000"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700</a:t>
            </a:r>
          </a:p>
        </p:txBody>
      </p:sp>
      <p:sp>
        <p:nvSpPr>
          <p:cNvPr id="174" name="200"/>
          <p:cNvSpPr txBox="1"/>
          <p:nvPr/>
        </p:nvSpPr>
        <p:spPr>
          <a:xfrm>
            <a:off x="3726656" y="6369832"/>
            <a:ext cx="9127676" cy="208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759459">
              <a:defRPr sz="6440"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200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