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lvl1pPr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1pPr>
    <a:lvl2pPr indent="2286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2pPr>
    <a:lvl3pPr indent="4572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3pPr>
    <a:lvl4pPr indent="6858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4pPr>
    <a:lvl5pPr indent="9144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5pPr>
    <a:lvl6pPr indent="11430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6pPr>
    <a:lvl7pPr indent="13716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7pPr>
    <a:lvl8pPr indent="16002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8pPr>
    <a:lvl9pPr indent="1828800" algn="ctr" defTabSz="584200">
      <a:tabLst>
        <a:tab pos="254000" algn="l"/>
        <a:tab pos="533400" algn="l"/>
        <a:tab pos="800100" algn="l"/>
        <a:tab pos="1066800" algn="l"/>
        <a:tab pos="1320800" algn="l"/>
        <a:tab pos="1600200" algn="l"/>
        <a:tab pos="1866900" algn="l"/>
        <a:tab pos="2133600" algn="l"/>
        <a:tab pos="2387600" algn="l"/>
        <a:tab pos="2667000" algn="l"/>
        <a:tab pos="2933700" algn="l"/>
        <a:tab pos="3200400" algn="l"/>
      </a:tabLst>
      <a:defRPr sz="2400" b="1">
        <a:effectLst>
          <a:outerShdw blurRad="50800" dist="38100" dir="5400000" rotWithShape="0">
            <a:srgbClr val="000000"/>
          </a:outerShdw>
        </a:effectLst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44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398894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pic>
        <p:nvPicPr>
          <p:cNvPr id="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3295" y="-1319"/>
            <a:ext cx="1440232" cy="2183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1"/>
              </a:buBlip>
            </a:lvl1pPr>
            <a:lvl2pPr>
              <a:buBlip>
                <a:blip r:embed="rId11"/>
              </a:buBlip>
            </a:lvl2pPr>
            <a:lvl3pPr>
              <a:buBlip>
                <a:blip r:embed="rId11"/>
              </a:buBlip>
            </a:lvl3pPr>
            <a:lvl4pPr>
              <a:buBlip>
                <a:blip r:embed="rId11"/>
              </a:buBlip>
            </a:lvl4pPr>
            <a:lvl5pPr>
              <a:buBlip>
                <a:blip r:embed="rId11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  <p:pic>
        <p:nvPicPr>
          <p:cNvPr id="4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556179" y="-2117"/>
            <a:ext cx="1423222" cy="215760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xmlns:p14="http://schemas.microsoft.com/office/powerpoint/2010/main" spd="med"/>
  <p:txStyles>
    <p:titleStyle>
      <a:lvl1pPr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1pPr>
      <a:lvl2pPr indent="2286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2pPr>
      <a:lvl3pPr indent="4572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3pPr>
      <a:lvl4pPr indent="6858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4pPr>
      <a:lvl5pPr indent="9144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5pPr>
      <a:lvl6pPr indent="11430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6pPr>
      <a:lvl7pPr indent="13716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7pPr>
      <a:lvl8pPr indent="16002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8pPr>
      <a:lvl9pPr indent="1828800" defTabSz="584200">
        <a:defRPr sz="72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9pPr>
    </p:titleStyle>
    <p:bodyStyle>
      <a:lvl1pPr marL="4445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1pPr>
      <a:lvl2pPr marL="8890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2pPr>
      <a:lvl3pPr marL="13335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3pPr>
      <a:lvl4pPr marL="17780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4pPr>
      <a:lvl5pPr marL="22225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5pPr>
      <a:lvl6pPr marL="26670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6pPr>
      <a:lvl7pPr marL="31115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7pPr>
      <a:lvl8pPr marL="35560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8pPr>
      <a:lvl9pPr marL="4000500" indent="-444500" defTabSz="584200">
        <a:spcBef>
          <a:spcPts val="3600"/>
        </a:spcBef>
        <a:buSzPct val="30000"/>
        <a:buBlip>
          <a:blip r:embed="rId11"/>
        </a:buBlip>
        <a:defRPr sz="360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 b="1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amanziflow.co.za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47040" y="-50941"/>
            <a:ext cx="11430001" cy="2438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Gated spillways - are they safe enough?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.,,  </a:t>
            </a:r>
          </a:p>
        </p:txBody>
      </p:sp>
      <p:pic>
        <p:nvPicPr>
          <p:cNvPr id="25" name="IMG_144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536496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/>
          <p:nvPr/>
        </p:nvSpPr>
        <p:spPr>
          <a:xfrm>
            <a:off x="9432051" y="7100569"/>
            <a:ext cx="19199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FFEA22"/>
              </a:buClr>
              <a:buFont typeface="Helvetica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100">
                <a:solidFill>
                  <a:srgbClr val="FFEA22"/>
                </a:solidFill>
                <a:uFill>
                  <a:solidFill>
                    <a:srgbClr val="FFEA22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1100" b="1">
                <a:solidFill>
                  <a:srgbClr val="FFEA22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>
                  <a:solidFill>
                    <a:srgbClr val="FFEA22"/>
                  </a:solidFill>
                </a:uFill>
              </a:rPr>
              <a:t>1</a:t>
            </a:r>
          </a:p>
        </p:txBody>
      </p:sp>
      <p:sp>
        <p:nvSpPr>
          <p:cNvPr id="27" name="Shape 27"/>
          <p:cNvSpPr/>
          <p:nvPr/>
        </p:nvSpPr>
        <p:spPr>
          <a:xfrm>
            <a:off x="-727270" y="7189522"/>
            <a:ext cx="6492241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buFont typeface="Chalkboard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4100" b="1" i="1">
                <a:solidFill>
                  <a:srgbClr val="FFFFFF"/>
                </a:solidFill>
                <a:effectLst>
                  <a:outerShdw blurRad="12700" dist="63500" dir="2760000" rotWithShape="0">
                    <a:srgbClr val="000000"/>
                  </a:outerShdw>
                </a:effectLst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Bryan Leyland </a:t>
            </a:r>
          </a:p>
          <a:p>
            <a:pPr lvl="0">
              <a:buFont typeface="Chalkboard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800" b="1" i="1">
                <a:solidFill>
                  <a:srgbClr val="FFFFFF"/>
                </a:solidFill>
                <a:effectLst>
                  <a:outerShdw blurRad="12700" dist="63500" dir="2760000" rotWithShape="0">
                    <a:srgbClr val="000000"/>
                  </a:outerShdw>
                </a:effectLst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MSc, FIEE, FIMechE, FIPENZ</a:t>
            </a:r>
          </a:p>
          <a:p>
            <a:pPr lvl="0">
              <a:buFont typeface="Chalkboard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800" b="1" i="1">
                <a:solidFill>
                  <a:srgbClr val="FFFFFF"/>
                </a:solidFill>
                <a:effectLst>
                  <a:outerShdw blurRad="12700" dist="63500" dir="2760000" rotWithShape="0">
                    <a:srgbClr val="000000"/>
                  </a:outerShdw>
                </a:effectLst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Leyland Consultants</a:t>
            </a:r>
          </a:p>
          <a:p>
            <a:pPr lvl="0">
              <a:buFont typeface="Chalkboard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800" b="1" i="1">
                <a:solidFill>
                  <a:srgbClr val="FFFFFF"/>
                </a:solidFill>
                <a:effectLst>
                  <a:outerShdw blurRad="12700" dist="63500" dir="2760000" rotWithShape="0">
                    <a:srgbClr val="000000"/>
                  </a:outerShdw>
                </a:effectLst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rPr>
              <a:t>New Zealand</a:t>
            </a:r>
          </a:p>
        </p:txBody>
      </p:sp>
      <p:sp>
        <p:nvSpPr>
          <p:cNvPr id="28" name="Shape 28"/>
          <p:cNvSpPr/>
          <p:nvPr/>
        </p:nvSpPr>
        <p:spPr>
          <a:xfrm>
            <a:off x="10057407" y="3407833"/>
            <a:ext cx="1322786" cy="838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>
              <a:buFont typeface="Chalkboard"/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4800" i="1">
                <a:solidFill>
                  <a:srgbClr val="FFFFFF"/>
                </a:solidFill>
                <a:effectLst>
                  <a:outerShdw blurRad="12700" dist="63500" dir="2760000" rotWithShape="0">
                    <a:srgbClr val="000000"/>
                  </a:outerShdw>
                </a:effectLst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7749" y="2018757"/>
            <a:ext cx="12011675" cy="776713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254000" y="-2032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Main and backup lifting gear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1488" y="2768600"/>
            <a:ext cx="3139679" cy="571500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One set is conventional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The backup set does not need an outside power supply or operator intervention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6533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Alternative lifting gear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6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399" y="2346960"/>
            <a:ext cx="12242801" cy="5831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9387" y="2346960"/>
            <a:ext cx="4912054" cy="5831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Sayano Shusenskaya accident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93133" y="2768600"/>
            <a:ext cx="3900555" cy="571500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6400 MW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Concrete arch-gravity dam 242 m high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Crest length 1074 m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Power station was flooded</a:t>
            </a:r>
          </a:p>
        </p:txBody>
      </p:sp>
      <p:pic>
        <p:nvPicPr>
          <p:cNvPr id="6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1424" y="3397279"/>
            <a:ext cx="9020139" cy="6302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787400" y="270933"/>
            <a:ext cx="11430000" cy="1020565"/>
          </a:xfrm>
          <a:prstGeom prst="rect">
            <a:avLst/>
          </a:prstGeom>
        </p:spPr>
        <p:txBody>
          <a:bodyPr/>
          <a:lstStyle>
            <a:lvl1pPr defTabSz="490727">
              <a:defRPr sz="6048">
                <a:effectLst>
                  <a:outerShdw blurRad="42672" dist="32004" dir="54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048">
                <a:solidFill>
                  <a:srgbClr val="FFFFFF"/>
                </a:solidFill>
                <a:effectLst>
                  <a:outerShdw blurRad="42672" dist="32004" dir="5400000" rotWithShape="0">
                    <a:srgbClr val="000000"/>
                  </a:outerShdw>
                </a:effectLst>
              </a:rPr>
              <a:t>6400 MW station</a:t>
            </a:r>
          </a:p>
        </p:txBody>
      </p:sp>
      <p:pic>
        <p:nvPicPr>
          <p:cNvPr id="72" name="droppedImage.pdf"/>
          <p:cNvPicPr/>
          <p:nvPr/>
        </p:nvPicPr>
        <p:blipFill>
          <a:blip r:embed="rId2">
            <a:extLst/>
          </a:blip>
          <a:srcRect l="15042" t="12" r="15063"/>
          <a:stretch>
            <a:fillRect/>
          </a:stretch>
        </p:blipFill>
        <p:spPr>
          <a:xfrm>
            <a:off x="3155820" y="2084169"/>
            <a:ext cx="10292892" cy="7718694"/>
          </a:xfrm>
          <a:prstGeom prst="rect">
            <a:avLst/>
          </a:prstGeom>
          <a:ln w="139700">
            <a:solidFill>
              <a:srgbClr val="EBECEA"/>
            </a:solidFill>
            <a:miter lim="400000"/>
          </a:ln>
          <a:effectLst>
            <a:outerShdw blurRad="50800" dist="152400" dir="5400000" rotWithShape="0">
              <a:srgbClr val="000000">
                <a:alpha val="30000"/>
              </a:srgbClr>
            </a:outerShdw>
          </a:effectLst>
        </p:spPr>
      </p:pic>
      <p:sp>
        <p:nvSpPr>
          <p:cNvPr id="73" name="Shape 73"/>
          <p:cNvSpPr/>
          <p:nvPr/>
        </p:nvSpPr>
        <p:spPr>
          <a:xfrm>
            <a:off x="2001519" y="2265679"/>
            <a:ext cx="9326882" cy="8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400" b="1"/>
              <a:t>The accident happened at 8:13:25 local time </a:t>
            </a:r>
          </a:p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400" b="1"/>
              <a:t>75 lives were lost</a:t>
            </a:r>
          </a:p>
        </p:txBody>
      </p:sp>
      <p:sp>
        <p:nvSpPr>
          <p:cNvPr id="74" name="Shape 74"/>
          <p:cNvSpPr/>
          <p:nvPr/>
        </p:nvSpPr>
        <p:spPr>
          <a:xfrm>
            <a:off x="6969759" y="3298800"/>
            <a:ext cx="590296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400" b="1"/>
              <a:t>Single gantry crane lifts</a:t>
            </a:r>
          </a:p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2400" b="1"/>
              <a:t>all 11 spillway gates</a:t>
            </a:r>
          </a:p>
        </p:txBody>
      </p:sp>
      <p:sp>
        <p:nvSpPr>
          <p:cNvPr id="75" name="Shape 75"/>
          <p:cNvSpPr/>
          <p:nvPr/>
        </p:nvSpPr>
        <p:spPr>
          <a:xfrm flipV="1">
            <a:off x="6587067" y="3854873"/>
            <a:ext cx="1659599" cy="1285884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tabLst/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-50003" y="2364468"/>
            <a:ext cx="3230881" cy="612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35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Supply to the single gantry crane was lost</a:t>
            </a:r>
          </a:p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endParaRPr sz="3500"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</a:endParaRPr>
          </a:p>
          <a:p>
            <a:pPr lvl="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35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Emergency arrangements were made in time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82073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If the Dam had Failed..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787400" y="2080286"/>
            <a:ext cx="11430000" cy="7091628"/>
          </a:xfrm>
          <a:prstGeom prst="rect">
            <a:avLst/>
          </a:prstGeom>
        </p:spPr>
        <p:txBody>
          <a:bodyPr/>
          <a:lstStyle/>
          <a:p>
            <a:pPr marL="312928" lvl="0" indent="-312928" defTabSz="578358">
              <a:spcBef>
                <a:spcPts val="3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The 300 MW Maynskaya Hydro would have been destroyed in a matter of minutes</a:t>
            </a:r>
          </a:p>
          <a:p>
            <a:pPr marL="312928" lvl="0" indent="-312928" defTabSz="578358">
              <a:spcBef>
                <a:spcPts val="3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An hour or so later the town </a:t>
            </a:r>
            <a:r>
              <a:rPr sz="3959" dirty="0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of</a:t>
            </a:r>
            <a:r>
              <a:rPr lang="en-AU" sz="3959" dirty="0" err="1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Sayanogorsk</a:t>
            </a:r>
            <a:r>
              <a:rPr lang="en-AU" sz="3959" dirty="0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 </a:t>
            </a:r>
            <a:r>
              <a:rPr sz="3959" dirty="0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would </a:t>
            </a: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be flooded - more than 200,000 people at risk. </a:t>
            </a:r>
          </a:p>
          <a:p>
            <a:pPr marL="312928" lvl="0" indent="-312928" defTabSz="578358">
              <a:spcBef>
                <a:spcPts val="3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The 6000 MW Krasnoyarsk dam would have been overtopped </a:t>
            </a:r>
          </a:p>
          <a:p>
            <a:pPr marL="312928" lvl="0" indent="-312928" defTabSz="578358">
              <a:spcBef>
                <a:spcPts val="39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If it failed, </a:t>
            </a:r>
            <a:r>
              <a:rPr lang="en-AU" sz="3959" dirty="0" err="1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Krasnnoyarsk</a:t>
            </a:r>
            <a:r>
              <a:rPr lang="en-AU" sz="3959" dirty="0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 </a:t>
            </a:r>
            <a:r>
              <a:rPr sz="3959" smtClean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city </a:t>
            </a:r>
            <a:r>
              <a:rPr sz="3959" dirty="0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would have been flooded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226" y="1546312"/>
            <a:ext cx="12756348" cy="563684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-123783" y="0"/>
            <a:ext cx="11964416" cy="1463041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>
            <a:lvl1pPr algn="ctr" defTabSz="355600">
              <a:defRPr sz="6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900">
                <a:solidFill>
                  <a:srgbClr val="FFFFFF"/>
                </a:solidFill>
              </a:rPr>
              <a:t>Banqiao Dam Failure - China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1267968" y="2942336"/>
            <a:ext cx="10468865" cy="5738369"/>
          </a:xfrm>
          <a:prstGeom prst="rect">
            <a:avLst/>
          </a:prstGeom>
        </p:spPr>
        <p:txBody>
          <a:bodyPr lIns="48767" tIns="48767" rIns="48767" bIns="48767">
            <a:noAutofit/>
          </a:bodyPr>
          <a:lstStyle/>
          <a:p>
            <a:pPr marL="769687" lvl="0" indent="-414087" defTabSz="355600">
              <a:spcBef>
                <a:spcPts val="2300"/>
              </a:spcBef>
              <a:buSzPct val="43000"/>
              <a:buBlip>
                <a:blip r:embed="rId4"/>
              </a:buBlip>
              <a:defRPr sz="3400">
                <a:effectLst/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pic>
        <p:nvPicPr>
          <p:cNvPr id="84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16" y="2283467"/>
            <a:ext cx="8014208" cy="598321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8031318" y="6136452"/>
            <a:ext cx="4910231" cy="1386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355600"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4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 lvl="0">
              <a:defRPr sz="1800" b="0">
                <a:effectLst/>
              </a:defRPr>
            </a:pPr>
            <a:r>
              <a:rPr sz="4000" b="1"/>
              <a:t>It should have had more spillway gates</a:t>
            </a:r>
          </a:p>
        </p:txBody>
      </p:sp>
      <p:sp>
        <p:nvSpPr>
          <p:cNvPr id="86" name="Shape 86"/>
          <p:cNvSpPr/>
          <p:nvPr/>
        </p:nvSpPr>
        <p:spPr>
          <a:xfrm>
            <a:off x="103056" y="8222234"/>
            <a:ext cx="12798688" cy="154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lvl="1" indent="0" algn="r" defTabSz="355600">
              <a:lnSpc>
                <a:spcPct val="70000"/>
              </a:lnSpc>
              <a:spcBef>
                <a:spcPts val="2300"/>
              </a:spcBef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4400" b="1" i="1">
                <a:solidFill>
                  <a:srgbClr val="FFED00"/>
                </a:solidFill>
              </a:rPr>
              <a:t>Banqiao dam in China failed in 1975 </a:t>
            </a:r>
          </a:p>
          <a:p>
            <a:pPr lvl="1" indent="0" algn="r" defTabSz="355600">
              <a:lnSpc>
                <a:spcPct val="70000"/>
              </a:lnSpc>
              <a:spcBef>
                <a:spcPts val="2300"/>
              </a:spcBef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1800" b="0">
                <a:effectLst/>
              </a:defRPr>
            </a:pPr>
            <a:r>
              <a:rPr sz="4400" b="1" i="1">
                <a:solidFill>
                  <a:srgbClr val="FFED00"/>
                </a:solidFill>
              </a:rPr>
              <a:t>and killed &gt;175,000 people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632" y="1905462"/>
            <a:ext cx="14338064" cy="803182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-64559" y="118533"/>
            <a:ext cx="12163426" cy="158075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Machhu 2 failure 1979 - India</a:t>
            </a:r>
          </a:p>
        </p:txBody>
      </p:sp>
      <p:sp>
        <p:nvSpPr>
          <p:cNvPr id="90" name="Shape 90"/>
          <p:cNvSpPr/>
          <p:nvPr/>
        </p:nvSpPr>
        <p:spPr>
          <a:xfrm>
            <a:off x="86867" y="3791418"/>
            <a:ext cx="6227065" cy="1019297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6000" i="1"/>
            </a:lvl1pPr>
          </a:lstStyle>
          <a:p>
            <a:pPr lvl="0">
              <a:defRPr sz="1800" b="0" i="0">
                <a:effectLst/>
              </a:defRPr>
            </a:pPr>
            <a:r>
              <a:rPr sz="6000" b="1" i="1"/>
              <a:t>2000-10,000 died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Kentucky Dam USA</a:t>
            </a:r>
          </a:p>
        </p:txBody>
      </p:sp>
      <p:pic>
        <p:nvPicPr>
          <p:cNvPr id="93" name="Kentucky d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18869"/>
            <a:ext cx="13004801" cy="9713462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2982846" y="6273799"/>
            <a:ext cx="337562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ACA6A4"/>
            </a:solidFill>
            <a:miter lim="400000"/>
          </a:ln>
          <a:effectLst>
            <a:outerShdw blurRad="25400" dist="38100" dir="2700000" rotWithShape="0">
              <a:srgbClr val="000000">
                <a:alpha val="64999"/>
              </a:srgbClr>
            </a:outerShdw>
          </a:effectLst>
        </p:spPr>
        <p:txBody>
          <a:bodyPr lIns="0" tIns="0" rIns="0" bIns="0" anchor="ctr"/>
          <a:lstStyle/>
          <a:p>
            <a:pPr lvl="0">
              <a:tabLst/>
              <a:defRPr sz="36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831405" y="4404330"/>
            <a:ext cx="11341990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5500"/>
            </a:lvl1pPr>
          </a:lstStyle>
          <a:p>
            <a:pPr lvl="0">
              <a:defRPr sz="1800" b="0">
                <a:effectLst/>
              </a:defRPr>
            </a:pPr>
            <a:r>
              <a:rPr sz="5500" b="1"/>
              <a:t>Two gantry cranes to lift 24 gates!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50333" y="50800"/>
            <a:ext cx="11430001" cy="1524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Recent experience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580959" y="1754353"/>
            <a:ext cx="11966641" cy="7491016"/>
          </a:xfrm>
          <a:prstGeom prst="rect">
            <a:avLst/>
          </a:prstGeom>
        </p:spPr>
        <p:txBody>
          <a:bodyPr/>
          <a:lstStyle/>
          <a:p>
            <a:pPr marL="404988" lvl="0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I was a member of a Dam Safety Panel for a dam in Africa</a:t>
            </a:r>
          </a:p>
          <a:p>
            <a:pPr marL="760588" lvl="1" indent="-404988" defTabSz="467359">
              <a:spcBef>
                <a:spcPts val="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responsible for gate safety</a:t>
            </a:r>
          </a:p>
          <a:p>
            <a:pPr marL="404988" lvl="0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The design included 14 - 6m x 6m radial gates</a:t>
            </a:r>
          </a:p>
          <a:p>
            <a:pPr marL="760588" lvl="1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the previous consultant had recommended 6 m high flap gates</a:t>
            </a:r>
          </a:p>
          <a:p>
            <a:pPr marL="404988" lvl="0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I said that the radial gates were too risky</a:t>
            </a:r>
          </a:p>
          <a:p>
            <a:pPr marL="760588" lvl="1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recommended flap gates - cheaper, safer and more flood capacity</a:t>
            </a:r>
          </a:p>
          <a:p>
            <a:pPr marL="404988" lvl="0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The Panel President insisted that the radial gates were safe</a:t>
            </a:r>
          </a:p>
          <a:p>
            <a:pPr marL="760588" lvl="1" indent="-404988" defTabSz="467359">
              <a:spcBef>
                <a:spcPts val="28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280">
                <a:solidFill>
                  <a:srgbClr val="FFFFFF"/>
                </a:solidFill>
                <a:effectLst>
                  <a:outerShdw blurRad="40640" dist="30480" dir="5400000" rotWithShape="0">
                    <a:srgbClr val="000000"/>
                  </a:outerShdw>
                </a:effectLst>
              </a:rPr>
              <a:t>I resigned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993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Failure modes </a:t>
            </a:r>
          </a:p>
        </p:txBody>
      </p:sp>
      <p:pic>
        <p:nvPicPr>
          <p:cNvPr id="10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21" y="2444750"/>
            <a:ext cx="12885758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3906440" y="3194049"/>
            <a:ext cx="6707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tabLst/>
              <a:defRPr sz="6400" b="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</a:rPr>
              <a:t>X</a:t>
            </a:r>
          </a:p>
        </p:txBody>
      </p:sp>
      <p:sp>
        <p:nvSpPr>
          <p:cNvPr id="103" name="Shape 103"/>
          <p:cNvSpPr/>
          <p:nvPr/>
        </p:nvSpPr>
        <p:spPr>
          <a:xfrm>
            <a:off x="6548040" y="3839997"/>
            <a:ext cx="6707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tabLst/>
              <a:defRPr sz="6400" b="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</a:rPr>
              <a:t>X</a:t>
            </a:r>
          </a:p>
        </p:txBody>
      </p:sp>
      <p:sp>
        <p:nvSpPr>
          <p:cNvPr id="104" name="Shape 104"/>
          <p:cNvSpPr/>
          <p:nvPr/>
        </p:nvSpPr>
        <p:spPr>
          <a:xfrm>
            <a:off x="883840" y="5086349"/>
            <a:ext cx="6707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tabLst/>
              <a:defRPr sz="6400" b="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</a:rPr>
              <a:t>X</a:t>
            </a:r>
          </a:p>
        </p:txBody>
      </p:sp>
      <p:sp>
        <p:nvSpPr>
          <p:cNvPr id="105" name="Shape 105"/>
          <p:cNvSpPr/>
          <p:nvPr/>
        </p:nvSpPr>
        <p:spPr>
          <a:xfrm>
            <a:off x="883840" y="6762749"/>
            <a:ext cx="6707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tabLst/>
              <a:defRPr sz="6400" b="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</a:rPr>
              <a:t>X</a:t>
            </a:r>
          </a:p>
        </p:txBody>
      </p:sp>
      <p:sp>
        <p:nvSpPr>
          <p:cNvPr id="106" name="Shape 106"/>
          <p:cNvSpPr/>
          <p:nvPr/>
        </p:nvSpPr>
        <p:spPr>
          <a:xfrm>
            <a:off x="2788840" y="5086349"/>
            <a:ext cx="67072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tabLst/>
              <a:defRPr sz="6400" b="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2600"/>
                </a:solidFill>
                <a:effectLst>
                  <a:outerShdw blurRad="50800" dist="76200" dir="5400000" rotWithShape="0">
                    <a:srgbClr val="000000">
                      <a:alpha val="0"/>
                    </a:srgbClr>
                  </a:outerShdw>
                </a:effectLst>
              </a:rPr>
              <a:t>X</a:t>
            </a:r>
          </a:p>
        </p:txBody>
      </p:sp>
      <p:pic>
        <p:nvPicPr>
          <p:cNvPr id="107" name="pasted-image.png"/>
          <p:cNvPicPr/>
          <p:nvPr/>
        </p:nvPicPr>
        <p:blipFill>
          <a:blip r:embed="rId3">
            <a:extLst/>
          </a:blip>
          <a:srcRect l="8942" t="4471" b="4471"/>
          <a:stretch>
            <a:fillRect/>
          </a:stretch>
        </p:blipFill>
        <p:spPr>
          <a:xfrm>
            <a:off x="638294" y="2675102"/>
            <a:ext cx="1161812" cy="1609396"/>
          </a:xfrm>
          <a:prstGeom prst="rect">
            <a:avLst/>
          </a:prstGeom>
          <a:ln w="50800">
            <a:solidFill>
              <a:srgbClr val="C82506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1" animBg="1" advAuto="0"/>
      <p:bldP spid="103" grpId="2" animBg="1" advAuto="0"/>
      <p:bldP spid="104" grpId="3" animBg="1" advAuto="0"/>
      <p:bldP spid="105" grpId="4" animBg="1" advAuto="0"/>
      <p:bldP spid="106" grpId="5" animBg="1" advAuto="0"/>
      <p:bldP spid="107" grpId="6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524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Safety considerations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939799" y="1624475"/>
            <a:ext cx="11430001" cy="7423879"/>
          </a:xfrm>
          <a:prstGeom prst="rect">
            <a:avLst/>
          </a:prstGeom>
        </p:spPr>
        <p:txBody>
          <a:bodyPr/>
          <a:lstStyle/>
          <a:p>
            <a:pPr marL="335350" lvl="0" indent="-335350" defTabSz="56667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Failures of large dams have drowned </a:t>
            </a:r>
            <a:b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</a:b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thousands of people </a:t>
            </a:r>
          </a:p>
          <a:p>
            <a:pPr marL="335350" lvl="0" indent="-335350" defTabSz="56667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The hydro industry has no universally accepted and monitored safety standards</a:t>
            </a:r>
          </a:p>
          <a:p>
            <a:pPr marL="335350" lvl="0" indent="-335350" defTabSz="56667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Accidents and near accidents are not reported and analysed</a:t>
            </a:r>
          </a:p>
          <a:p>
            <a:pPr marL="335350" lvl="0" indent="-335350" defTabSz="56667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Gate safety is seldom analysed</a:t>
            </a:r>
          </a:p>
          <a:p>
            <a:pPr marL="766515" lvl="1" indent="-335350" defTabSz="566674">
              <a:spcBef>
                <a:spcPts val="34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977">
                <a:solidFill>
                  <a:srgbClr val="FFFFFF"/>
                </a:solidFill>
                <a:effectLst>
                  <a:outerShdw blurRad="49276" dist="36957" dir="5400000" rotWithShape="0">
                    <a:srgbClr val="000000"/>
                  </a:outerShdw>
                </a:effectLst>
              </a:rPr>
              <a:t>many designers believe that the operators are primarily responsible for safe operation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524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What can be done?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315515" y="1561305"/>
            <a:ext cx="11783352" cy="7701097"/>
          </a:xfrm>
          <a:prstGeom prst="rect">
            <a:avLst/>
          </a:prstGeom>
        </p:spPr>
        <p:txBody>
          <a:bodyPr/>
          <a:lstStyle/>
          <a:p>
            <a:pPr marL="397580" lvl="0" indent="-39758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Modern health and safety legislation requires</a:t>
            </a:r>
          </a:p>
          <a:p>
            <a:pPr marL="842080" lvl="1" indent="-39758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avoid risks or manage those that cannot be avoided</a:t>
            </a:r>
          </a:p>
          <a:p>
            <a:pPr marL="842080" lvl="1" indent="-39758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adapt working conditions, equipment and methods taking into account development in techniques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69485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What are the implications?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584200" y="2127382"/>
            <a:ext cx="11430000" cy="6997436"/>
          </a:xfrm>
          <a:prstGeom prst="rect">
            <a:avLst/>
          </a:prstGeom>
        </p:spPr>
        <p:txBody>
          <a:bodyPr/>
          <a:lstStyle/>
          <a:p>
            <a:pPr marL="345722" lvl="0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An engineer must</a:t>
            </a:r>
          </a:p>
          <a:p>
            <a:pPr marL="790222" lvl="1" indent="-345722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</a:rPr>
              <a:t>examine the safety implications of his design</a:t>
            </a:r>
          </a:p>
          <a:p>
            <a:pPr marL="790222" lvl="1" indent="-345722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</a:rPr>
              <a:t>assess the risks of his design and alternatives</a:t>
            </a:r>
          </a:p>
          <a:p>
            <a:pPr marL="790222" lvl="1" indent="-345722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</a:rPr>
              <a:t>choose the design that offers the least risk at a reasonable price</a:t>
            </a:r>
          </a:p>
          <a:p>
            <a:pPr marL="790222" lvl="1" indent="-345722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</a:rPr>
              <a:t>record the results of his evaluation and, if a major safety issue is involved, get it peer reviewed</a:t>
            </a:r>
          </a:p>
          <a:p>
            <a:pPr marL="345722" lvl="0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700" b="1" i="1">
                <a:solidFill>
                  <a:srgbClr val="FFF2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If this is not done and an accident occurs, the engineer could face very serious charges including manslaughter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516466" y="-338667"/>
            <a:ext cx="11430001" cy="2438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What else could be done?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17843" y="1634926"/>
            <a:ext cx="11799558" cy="7708174"/>
          </a:xfrm>
          <a:prstGeom prst="rect">
            <a:avLst/>
          </a:prstGeom>
        </p:spPr>
        <p:txBody>
          <a:bodyPr/>
          <a:lstStyle/>
          <a:p>
            <a:pPr marL="286949" lvl="0" indent="-286949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320">
                <a:solidFill>
                  <a:srgbClr val="FFFFFF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Set up an international organisation that obliges all designers and operators of large dams to:</a:t>
            </a:r>
          </a:p>
          <a:p>
            <a:pPr marL="655884" lvl="1" indent="-286949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320">
                <a:solidFill>
                  <a:srgbClr val="FFFFFF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adhere to an agreed set of safety standards</a:t>
            </a:r>
          </a:p>
          <a:p>
            <a:pPr marL="655884" lvl="1" indent="-286949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320">
                <a:solidFill>
                  <a:srgbClr val="FFFFFF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review designs in accordance with the standards</a:t>
            </a:r>
          </a:p>
          <a:p>
            <a:pPr marL="655884" lvl="1" indent="-286949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320">
                <a:solidFill>
                  <a:srgbClr val="FFFFFF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report all failures and near failures so that, if necessary, the safety standards can be amended</a:t>
            </a:r>
          </a:p>
          <a:p>
            <a:pPr marL="286949" lvl="0" indent="-286949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320">
                <a:solidFill>
                  <a:srgbClr val="FFFFFF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If this is done, dam safety will approach the safety standards of aeroplanes and nuclear stations that are already much safer than hydro dams</a:t>
            </a:r>
          </a:p>
          <a:p>
            <a:pPr marL="315644" lvl="0" indent="-315644" defTabSz="484886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52" b="1" i="1">
                <a:solidFill>
                  <a:srgbClr val="FFFB00"/>
                </a:solidFill>
                <a:effectLst>
                  <a:outerShdw blurRad="42164" dist="31623" dir="5400000" rotWithShape="0">
                    <a:srgbClr val="000000"/>
                  </a:outerShdw>
                </a:effectLst>
              </a:rPr>
              <a:t>If it is not done, the risk of another major dam failure killing thousands of people will remain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65219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Summing up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347133" y="1765167"/>
            <a:ext cx="11430001" cy="7254413"/>
          </a:xfrm>
          <a:prstGeom prst="rect">
            <a:avLst/>
          </a:prstGeom>
        </p:spPr>
        <p:txBody>
          <a:bodyPr/>
          <a:lstStyle/>
          <a:p>
            <a:pPr marL="345722" lvl="0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Large dams</a:t>
            </a:r>
          </a:p>
          <a:p>
            <a:pPr marL="790222" lvl="1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store huge amounts of energy</a:t>
            </a:r>
          </a:p>
          <a:p>
            <a:pPr marL="790222" lvl="1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cannot be abandoned</a:t>
            </a:r>
          </a:p>
          <a:p>
            <a:pPr marL="790222" lvl="1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decommissioning is virtually impossible</a:t>
            </a:r>
          </a:p>
          <a:p>
            <a:pPr marL="790222" lvl="1" indent="-345722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will be a risk to future generations for the forseeable future</a:t>
            </a:r>
          </a:p>
          <a:p>
            <a:pPr marL="438476" lvl="0" indent="-438476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5200" b="1" i="1">
                <a:solidFill>
                  <a:srgbClr val="FFEB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Gates are a major risk factor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245533" y="-127745"/>
            <a:ext cx="11430001" cy="167789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Spillway Safety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787400" y="1881385"/>
            <a:ext cx="11430000" cy="7489430"/>
          </a:xfrm>
          <a:prstGeom prst="rect">
            <a:avLst/>
          </a:prstGeom>
        </p:spPr>
        <p:txBody>
          <a:bodyPr/>
          <a:lstStyle/>
          <a:p>
            <a:pPr marL="654106" lvl="1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About 30% of dam failures are caused by gate failure</a:t>
            </a:r>
          </a:p>
          <a:p>
            <a:pPr marL="1036376" lvl="2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 at least 7 dams have failed..</a:t>
            </a:r>
          </a:p>
          <a:p>
            <a:pPr marL="654106" lvl="1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Many gate systems can be totally disabled by</a:t>
            </a:r>
          </a:p>
          <a:p>
            <a:pPr marL="1036376" lvl="2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power supply failure </a:t>
            </a:r>
          </a:p>
          <a:p>
            <a:pPr marL="1036376" lvl="2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control system failure</a:t>
            </a:r>
          </a:p>
          <a:p>
            <a:pPr marL="1036376" lvl="2" indent="-271836" defTabSz="502412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440">
                <a:solidFill>
                  <a:srgbClr val="FFFFFF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</a:rPr>
              <a:t>operator error</a:t>
            </a:r>
          </a:p>
          <a:p>
            <a:pPr marL="0" lvl="0" indent="0" defTabSz="502412">
              <a:spcBef>
                <a:spcPts val="3000"/>
              </a:spcBef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40" b="1" i="1">
                <a:solidFill>
                  <a:srgbClr val="F5EC00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  <a:uFill>
                  <a:solidFill>
                    <a:srgbClr val="F5EC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Many gate systems have a 1:100 probability of failure</a:t>
            </a:r>
          </a:p>
          <a:p>
            <a:pPr marL="0" lvl="0" indent="0" defTabSz="502412">
              <a:spcBef>
                <a:spcPts val="3000"/>
              </a:spcBef>
              <a:buSz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440" b="1" i="1">
                <a:solidFill>
                  <a:srgbClr val="F5EC00"/>
                </a:solidFill>
                <a:effectLst>
                  <a:outerShdw blurRad="43688" dist="32766" dir="5400000" rotWithShape="0">
                    <a:srgbClr val="000000"/>
                  </a:outerShdw>
                </a:effectLst>
                <a:uFill>
                  <a:solidFill>
                    <a:srgbClr val="F5EC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It should be &gt;1:10,000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118993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Spillway options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20158" y="1679029"/>
            <a:ext cx="12164484" cy="7894142"/>
          </a:xfrm>
          <a:prstGeom prst="rect">
            <a:avLst/>
          </a:prstGeom>
        </p:spPr>
        <p:txBody>
          <a:bodyPr/>
          <a:lstStyle/>
          <a:p>
            <a:pPr marL="444499" lvl="0" indent="-444499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Overspill - no risk of failure</a:t>
            </a:r>
          </a:p>
          <a:p>
            <a:pPr marL="444499" lvl="0" indent="-444499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Float operated gates - very low risk </a:t>
            </a:r>
          </a:p>
          <a:p>
            <a:pPr marL="444499" lvl="0" indent="-444499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Flap gates - low risk - open without power</a:t>
            </a:r>
          </a:p>
          <a:p>
            <a:pPr marL="444499" lvl="0" indent="-444499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Radial gates - high risk - power needed for opening</a:t>
            </a:r>
          </a:p>
          <a:p>
            <a:pPr lvl="1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range of lifting systems - some better than others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41074" y="2463800"/>
            <a:ext cx="2537719" cy="2438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TOPS gate</a:t>
            </a:r>
          </a:p>
        </p:txBody>
      </p:sp>
      <p:pic>
        <p:nvPicPr>
          <p:cNvPr id="4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2550"/>
            <a:ext cx="10352551" cy="991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2" y="5506"/>
            <a:ext cx="12990116" cy="9742588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259329" y="76296"/>
            <a:ext cx="5678942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254000" algn="l"/>
                <a:tab pos="533400" algn="l"/>
                <a:tab pos="800100" algn="l"/>
                <a:tab pos="1066800" algn="l"/>
                <a:tab pos="1320800" algn="l"/>
                <a:tab pos="1600200" algn="l"/>
                <a:tab pos="1866900" algn="l"/>
                <a:tab pos="2133600" algn="l"/>
                <a:tab pos="2387600" algn="l"/>
                <a:tab pos="2667000" algn="l"/>
                <a:tab pos="2933700" algn="l"/>
                <a:tab pos="3200400" algn="l"/>
              </a:tabLst>
              <a:defRPr sz="3500" u="sng">
                <a:hlinkClick r:id="rId4"/>
              </a:defRPr>
            </a:lvl1pPr>
          </a:lstStyle>
          <a:p>
            <a:pPr lvl="0">
              <a:defRPr sz="1800" b="0" u="none">
                <a:effectLst/>
              </a:defRPr>
            </a:pPr>
            <a:r>
              <a:rPr sz="3500" b="1" u="sng">
                <a:hlinkClick r:id="rId4"/>
              </a:rPr>
              <a:t>www.amanziflow.co.za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4642" y="2052319"/>
            <a:ext cx="8599838" cy="661416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87400" y="33866"/>
            <a:ext cx="11430000" cy="15748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Radial gate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258663" y="1505280"/>
            <a:ext cx="4154885" cy="7708239"/>
          </a:xfrm>
          <a:prstGeom prst="rect">
            <a:avLst/>
          </a:prstGeom>
        </p:spPr>
        <p:txBody>
          <a:bodyPr/>
          <a:lstStyle/>
          <a:p>
            <a:pPr marL="342264" lvl="0" indent="-342264" defTabSz="578358">
              <a:spcBef>
                <a:spcPts val="35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An external power </a:t>
            </a:r>
            <a:b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</a:br>
            <a: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supply is needed to open the gate</a:t>
            </a:r>
          </a:p>
          <a:p>
            <a:pPr marL="342264" lvl="0" indent="-342264" defTabSz="578358">
              <a:spcBef>
                <a:spcPts val="35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The cylinder is long and expensive</a:t>
            </a:r>
          </a:p>
          <a:p>
            <a:pPr marL="782319" lvl="1" indent="-342264" defTabSz="578358">
              <a:spcBef>
                <a:spcPts val="11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If it seizes up the gate cannot be opened</a:t>
            </a:r>
          </a:p>
          <a:p>
            <a:pPr marL="342264" lvl="0" indent="-342264" defTabSz="578358">
              <a:spcBef>
                <a:spcPts val="3500"/>
              </a:spcBef>
              <a:buBlip>
                <a:blip r:embed="rId3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564">
                <a:solidFill>
                  <a:srgbClr val="FFFFFF"/>
                </a:solidFill>
                <a:effectLst>
                  <a:outerShdw blurRad="50292" dist="37719" dir="5400000" rotWithShape="0">
                    <a:srgbClr val="000000"/>
                  </a:outerShdw>
                </a:effectLst>
              </a:rPr>
              <a:t>If a hose fails the gate cannot be opened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2309" y="-64133"/>
            <a:ext cx="12472062" cy="1875235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Gates that need power to open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566406" y="2067024"/>
            <a:ext cx="11871987" cy="7118152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 b="1" i="1">
                <a:solidFill>
                  <a:srgbClr val="FFEF00"/>
                </a:solidFill>
              </a:rPr>
              <a:t>A single event should not result in failure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Redundant reliable power supply 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Diesels..</a:t>
            </a:r>
          </a:p>
          <a:p>
            <a:pPr lvl="3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battery must be ok</a:t>
            </a:r>
          </a:p>
          <a:p>
            <a:pPr lvl="3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tank full of clean fuel</a:t>
            </a:r>
          </a:p>
          <a:p>
            <a:pPr lvl="3">
              <a:spcBef>
                <a:spcPts val="1200"/>
              </a:spcBef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cooling system serviceable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Redundant control system 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Open automatically if operators are absent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787400" y="-3556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Ross River Dam - Australia</a:t>
            </a:r>
          </a:p>
        </p:txBody>
      </p:sp>
      <p:pic>
        <p:nvPicPr>
          <p:cNvPr id="5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987" y="2006600"/>
            <a:ext cx="14196774" cy="7712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609600" y="-203200"/>
            <a:ext cx="11430000" cy="2438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5 diesels for 3 gates!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5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686" y="2145506"/>
            <a:ext cx="11931428" cy="7617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254000" algn="l"/>
            <a:tab pos="533400" algn="l"/>
            <a:tab pos="800100" algn="l"/>
            <a:tab pos="1066800" algn="l"/>
            <a:tab pos="1320800" algn="l"/>
            <a:tab pos="1600200" algn="l"/>
            <a:tab pos="1866900" algn="l"/>
            <a:tab pos="2133600" algn="l"/>
            <a:tab pos="2387600" algn="l"/>
            <a:tab pos="2667000" algn="l"/>
            <a:tab pos="2933700" algn="l"/>
            <a:tab pos="3200400" algn="l"/>
          </a:tabLst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254000" algn="l"/>
            <a:tab pos="533400" algn="l"/>
            <a:tab pos="800100" algn="l"/>
            <a:tab pos="1066800" algn="l"/>
            <a:tab pos="1320800" algn="l"/>
            <a:tab pos="1600200" algn="l"/>
            <a:tab pos="1866900" algn="l"/>
            <a:tab pos="2133600" algn="l"/>
            <a:tab pos="2387600" algn="l"/>
            <a:tab pos="2667000" algn="l"/>
            <a:tab pos="2933700" algn="l"/>
            <a:tab pos="3200400" algn="l"/>
          </a:tabLst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Microsoft Macintosh PowerPoint</Application>
  <PresentationFormat>Custom</PresentationFormat>
  <Paragraphs>116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Industrial</vt:lpstr>
      <vt:lpstr>Gated spillways - are they safe enough?</vt:lpstr>
      <vt:lpstr>Safety considerations</vt:lpstr>
      <vt:lpstr>Spillway Safety</vt:lpstr>
      <vt:lpstr>Spillway options</vt:lpstr>
      <vt:lpstr>TOPS gate</vt:lpstr>
      <vt:lpstr>Radial gate</vt:lpstr>
      <vt:lpstr>Gates that need power to open</vt:lpstr>
      <vt:lpstr>Ross River Dam - Australia</vt:lpstr>
      <vt:lpstr>5 diesels for 3 gates!</vt:lpstr>
      <vt:lpstr>Main and backup lifting gear</vt:lpstr>
      <vt:lpstr>Alternative lifting gear</vt:lpstr>
      <vt:lpstr>Sayano Shusenskaya accident</vt:lpstr>
      <vt:lpstr>6400 MW station</vt:lpstr>
      <vt:lpstr>If the Dam had Failed..</vt:lpstr>
      <vt:lpstr>Banqiao Dam Failure - China</vt:lpstr>
      <vt:lpstr>Machhu 2 failure 1979 - India</vt:lpstr>
      <vt:lpstr>Kentucky Dam USA</vt:lpstr>
      <vt:lpstr>Recent experience</vt:lpstr>
      <vt:lpstr>Failure modes </vt:lpstr>
      <vt:lpstr>What can be done?</vt:lpstr>
      <vt:lpstr>What are the implications?</vt:lpstr>
      <vt:lpstr>What else could be done?</vt:lpstr>
      <vt:lpstr>Summing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Gated spillways - are they safe enough?</dc:title>
  <cp:lastModifiedBy>Bryan Leyland</cp:lastModifiedBy>
  <cp:revision>1</cp:revision>
  <dcterms:modified xsi:type="dcterms:W3CDTF">2014-10-29T15:45:54Z</dcterms:modified>
</cp:coreProperties>
</file>