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5" r:id="rId22"/>
    <p:sldId id="286" r:id="rId23"/>
    <p:sldId id="281" r:id="rId24"/>
    <p:sldId id="288" r:id="rId25"/>
    <p:sldId id="277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205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/>
    <p:restoredTop sz="77364"/>
  </p:normalViewPr>
  <p:slideViewPr>
    <p:cSldViewPr snapToGrid="0" snapToObjects="1" showGuides="1">
      <p:cViewPr varScale="1">
        <p:scale>
          <a:sx n="47" d="100"/>
          <a:sy n="47" d="100"/>
        </p:scale>
        <p:origin x="1608" y="25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7" d="100"/>
        <a:sy n="11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Nothing we can do </a:t>
            </a:r>
            <a:r>
              <a:rPr lang="en-US" dirty="0" err="1"/>
              <a:t>wil</a:t>
            </a:r>
            <a:r>
              <a:rPr lang="en-US" dirty="0"/>
              <a:t> change the climate of New Zealand  It is all about virtue </a:t>
            </a:r>
            <a:r>
              <a:rPr lang="en-US" dirty="0" err="1"/>
              <a:t>signalling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ICCC report is excellent</a:t>
            </a:r>
          </a:p>
          <a:p>
            <a:endParaRPr lang="en-US" b="0" dirty="0"/>
          </a:p>
          <a:p>
            <a:r>
              <a:rPr lang="en-US" b="0" dirty="0"/>
              <a:t>CC report is 400 pages and doesn’t say much </a:t>
            </a:r>
          </a:p>
          <a:p>
            <a:endParaRPr lang="en-US" b="0" dirty="0"/>
          </a:p>
          <a:p>
            <a:r>
              <a:rPr lang="en-US" b="0" dirty="0"/>
              <a:t>Not mentioned:  System stability, inertia, MW, GW, GWh, Max demand, </a:t>
            </a:r>
          </a:p>
          <a:p>
            <a:endParaRPr lang="en-US" b="0" dirty="0"/>
          </a:p>
          <a:p>
            <a:r>
              <a:rPr lang="en-US" b="0" dirty="0"/>
              <a:t>It does say that the NZ battery project could cost billions of dollars.</a:t>
            </a:r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70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15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real world, renewables push up prices!</a:t>
            </a:r>
          </a:p>
        </p:txBody>
      </p:sp>
    </p:spTree>
    <p:extLst>
      <p:ext uri="{BB962C8B-B14F-4D97-AF65-F5344CB8AC3E}">
        <p14:creationId xmlns:p14="http://schemas.microsoft.com/office/powerpoint/2010/main" val="2239442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48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72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4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things would increase worldwide emissions!</a:t>
            </a:r>
          </a:p>
        </p:txBody>
      </p:sp>
    </p:spTree>
    <p:extLst>
      <p:ext uri="{BB962C8B-B14F-4D97-AF65-F5344CB8AC3E}">
        <p14:creationId xmlns:p14="http://schemas.microsoft.com/office/powerpoint/2010/main" val="70450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Commission wants us to start now, ~10 years before gas and coal have been effectively eliminated from power generation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To keep its current range, the A380 would need batteries weighing 30 times more than its current fuel load, - it would never get off the ground.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61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charging station with 50 X 50 kW chargers would cost ~$10 million. </a:t>
            </a:r>
          </a:p>
          <a:p>
            <a:r>
              <a:rPr lang="en-US" dirty="0"/>
              <a:t>500 would cost 5 billion! </a:t>
            </a:r>
          </a:p>
          <a:p>
            <a:r>
              <a:rPr lang="en-US" dirty="0"/>
              <a:t>An equivalent petrol station would cost ~$2m</a:t>
            </a:r>
          </a:p>
        </p:txBody>
      </p:sp>
    </p:spTree>
    <p:extLst>
      <p:ext uri="{BB962C8B-B14F-4D97-AF65-F5344CB8AC3E}">
        <p14:creationId xmlns:p14="http://schemas.microsoft.com/office/powerpoint/2010/main" val="3681195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Kelly claims: “If we replace all of the UK vehicle fleet with EVs, </a:t>
            </a:r>
            <a:r>
              <a:rPr lang="en-US" dirty="0"/>
              <a:t>using </a:t>
            </a:r>
            <a:r>
              <a:rPr dirty="0"/>
              <a:t>next-generation batteries, we would need:</a:t>
            </a:r>
          </a:p>
          <a:p>
            <a:r>
              <a:rPr dirty="0"/>
              <a:t>twice the annual global production</a:t>
            </a:r>
            <a:r>
              <a:rPr lang="en-US" dirty="0"/>
              <a:t> of</a:t>
            </a:r>
            <a:r>
              <a:rPr lang="en-NZ" dirty="0"/>
              <a:t> cobalt </a:t>
            </a:r>
            <a:r>
              <a:rPr dirty="0"/>
              <a:t>;</a:t>
            </a:r>
          </a:p>
          <a:p>
            <a:r>
              <a:rPr dirty="0"/>
              <a:t>three-quarters of the world’s production</a:t>
            </a:r>
            <a:r>
              <a:rPr lang="en-US" dirty="0"/>
              <a:t> </a:t>
            </a:r>
            <a:r>
              <a:rPr lang="en-NZ" dirty="0"/>
              <a:t>of lithium carbonate </a:t>
            </a:r>
            <a:endParaRPr dirty="0"/>
          </a:p>
          <a:p>
            <a:r>
              <a:rPr dirty="0"/>
              <a:t>nearly the entire world production of neodymium; and</a:t>
            </a:r>
          </a:p>
          <a:p>
            <a:r>
              <a:rPr dirty="0"/>
              <a:t>more than half the world’s production in 2018</a:t>
            </a:r>
            <a:r>
              <a:rPr lang="en-US" dirty="0"/>
              <a:t> </a:t>
            </a:r>
            <a:r>
              <a:rPr lang="en-NZ" dirty="0"/>
              <a:t>of copper </a:t>
            </a:r>
            <a:r>
              <a:rPr dirty="0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are the benefits?</a:t>
            </a:r>
          </a:p>
        </p:txBody>
      </p:sp>
    </p:spTree>
    <p:extLst>
      <p:ext uri="{BB962C8B-B14F-4D97-AF65-F5344CB8AC3E}">
        <p14:creationId xmlns:p14="http://schemas.microsoft.com/office/powerpoint/2010/main" val="2331939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e.g. 1 million tons of coal at Huntly costing ~$150 million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63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473200" y="1790700"/>
            <a:ext cx="21437600" cy="4927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73200" y="6845300"/>
            <a:ext cx="21437600" cy="2209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e Bloggs"/>
          <p:cNvSpPr txBox="1">
            <a:spLocks noGrp="1"/>
          </p:cNvSpPr>
          <p:nvPr>
            <p:ph type="body" sz="quarter" idx="21"/>
          </p:nvPr>
        </p:nvSpPr>
        <p:spPr>
          <a:xfrm>
            <a:off x="2387600" y="89662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>
                <a:solidFill>
                  <a:srgbClr val="73BFFF"/>
                </a:solidFill>
                <a:effectLst>
                  <a:outerShdw blurRad="38100" dist="36285" dir="2700000" rotWithShape="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–Joe Bloggs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59289"/>
            <a:ext cx="19621500" cy="850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blurRad="38100" dist="54428" dir="2700000" rotWithShape="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43070724_2880x2159.jpeg"/>
          <p:cNvSpPr>
            <a:spLocks noGrp="1"/>
          </p:cNvSpPr>
          <p:nvPr>
            <p:ph type="pic" idx="21"/>
          </p:nvPr>
        </p:nvSpPr>
        <p:spPr>
          <a:xfrm>
            <a:off x="-12700" y="-3924300"/>
            <a:ext cx="24384000" cy="1827953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473200" y="-2692400"/>
            <a:ext cx="21437602" cy="1607075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473200" y="9575800"/>
            <a:ext cx="21437600" cy="1714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73200" y="11290300"/>
            <a:ext cx="21437600" cy="219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43070716_1012x1350.jpeg"/>
          <p:cNvSpPr>
            <a:spLocks noGrp="1"/>
          </p:cNvSpPr>
          <p:nvPr>
            <p:ph type="pic" idx="21"/>
          </p:nvPr>
        </p:nvSpPr>
        <p:spPr>
          <a:xfrm>
            <a:off x="12925240" y="918941"/>
            <a:ext cx="11599695" cy="1547389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473200" y="1803400"/>
            <a:ext cx="9639300" cy="4927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73200" y="6718300"/>
            <a:ext cx="9639300" cy="50927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43070716_1012x1350.jpeg"/>
          <p:cNvSpPr>
            <a:spLocks noGrp="1"/>
          </p:cNvSpPr>
          <p:nvPr>
            <p:ph type="pic" sz="half" idx="21"/>
          </p:nvPr>
        </p:nvSpPr>
        <p:spPr>
          <a:xfrm>
            <a:off x="13169900" y="2376299"/>
            <a:ext cx="9522179" cy="1270258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73200" y="3898900"/>
            <a:ext cx="1000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43070718_1000x750.jpeg"/>
          <p:cNvSpPr>
            <a:spLocks noGrp="1"/>
          </p:cNvSpPr>
          <p:nvPr>
            <p:ph type="pic" sz="quarter" idx="21"/>
          </p:nvPr>
        </p:nvSpPr>
        <p:spPr>
          <a:xfrm>
            <a:off x="15225183" y="6694487"/>
            <a:ext cx="8551334" cy="641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143070724_2880x2159.jpeg"/>
          <p:cNvSpPr>
            <a:spLocks noGrp="1"/>
          </p:cNvSpPr>
          <p:nvPr>
            <p:ph type="pic" sz="quarter" idx="22"/>
          </p:nvPr>
        </p:nvSpPr>
        <p:spPr>
          <a:xfrm>
            <a:off x="15773400" y="914400"/>
            <a:ext cx="7476848" cy="56050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143070716_1012x1350.jpeg"/>
          <p:cNvSpPr>
            <a:spLocks noGrp="1"/>
          </p:cNvSpPr>
          <p:nvPr>
            <p:ph type="pic" idx="23"/>
          </p:nvPr>
        </p:nvSpPr>
        <p:spPr>
          <a:xfrm>
            <a:off x="1077599" y="355600"/>
            <a:ext cx="14423165" cy="19240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24221" y="13122415"/>
            <a:ext cx="368504" cy="38707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473200" y="1930400"/>
            <a:ext cx="21437600" cy="98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21936" y="13122415"/>
            <a:ext cx="368504" cy="3870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18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127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90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254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317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381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444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508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571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droppedImage.png" descr="dropped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791" y="-1768194"/>
            <a:ext cx="20892703" cy="15466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droppedImage.png" descr="droppedImag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995" y="-751954"/>
            <a:ext cx="9809786" cy="1521990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Carbon Zero"/>
          <p:cNvSpPr txBox="1">
            <a:spLocks noGrp="1"/>
          </p:cNvSpPr>
          <p:nvPr>
            <p:ph type="ctrTitle"/>
          </p:nvPr>
        </p:nvSpPr>
        <p:spPr>
          <a:xfrm>
            <a:off x="1905551" y="-329525"/>
            <a:ext cx="10020173" cy="180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Carbon Zero</a:t>
            </a:r>
          </a:p>
        </p:txBody>
      </p:sp>
      <p:sp>
        <p:nvSpPr>
          <p:cNvPr id="122" name="Bryan Leyland…"/>
          <p:cNvSpPr txBox="1">
            <a:spLocks noGrp="1"/>
          </p:cNvSpPr>
          <p:nvPr>
            <p:ph type="subTitle" sz="quarter" idx="1"/>
          </p:nvPr>
        </p:nvSpPr>
        <p:spPr>
          <a:xfrm>
            <a:off x="12534479" y="467880"/>
            <a:ext cx="11348137" cy="220980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defRPr b="1" i="1">
                <a:solidFill>
                  <a:srgbClr val="0433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               Bryan Leyland</a:t>
            </a:r>
          </a:p>
          <a:p>
            <a:pPr>
              <a:defRPr sz="5200" i="1">
                <a:solidFill>
                  <a:srgbClr val="0433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  MSc, </a:t>
            </a:r>
            <a:r>
              <a:rPr dirty="0" err="1"/>
              <a:t>DistFEngNZ</a:t>
            </a:r>
            <a:r>
              <a:rPr dirty="0"/>
              <a:t>, </a:t>
            </a:r>
            <a:r>
              <a:rPr dirty="0" err="1"/>
              <a:t>FIMechE</a:t>
            </a:r>
            <a:r>
              <a:rPr dirty="0"/>
              <a:t>, FIEE (</a:t>
            </a:r>
            <a:r>
              <a:rPr dirty="0" err="1"/>
              <a:t>rtd</a:t>
            </a:r>
            <a:r>
              <a:rPr dirty="0"/>
              <a:t>)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5169" y="6270834"/>
            <a:ext cx="5549486" cy="7392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43" y="6092712"/>
            <a:ext cx="4168107" cy="7563846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he dream       The reality"/>
          <p:cNvSpPr txBox="1"/>
          <p:nvPr/>
        </p:nvSpPr>
        <p:spPr>
          <a:xfrm>
            <a:off x="1184748" y="10971004"/>
            <a:ext cx="14631864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000">
                <a:effectLst>
                  <a:outerShdw blurRad="12700" dist="63500" dir="18900000" rotWithShape="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The dream       The reality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801" y="14245"/>
            <a:ext cx="18534228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By 2050…"/>
          <p:cNvSpPr txBox="1"/>
          <p:nvPr/>
        </p:nvSpPr>
        <p:spPr>
          <a:xfrm>
            <a:off x="18607109" y="167666"/>
            <a:ext cx="5445253" cy="14093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By 2050</a:t>
            </a:r>
          </a:p>
          <a:p>
            <a:pPr>
              <a:defRPr sz="4500"/>
            </a:pPr>
            <a:r>
              <a:t>Installed capacity</a:t>
            </a:r>
          </a:p>
          <a:p>
            <a:pPr>
              <a:defRPr sz="4500"/>
            </a:pPr>
            <a:r>
              <a:t> increases by 160%</a:t>
            </a:r>
          </a:p>
          <a:p>
            <a:pPr>
              <a:defRPr sz="4500"/>
            </a:pPr>
            <a:r>
              <a:t>from 9.5 to 24 GW</a:t>
            </a:r>
          </a:p>
          <a:p>
            <a:pPr>
              <a:defRPr sz="2000"/>
            </a:pPr>
            <a:endParaRPr/>
          </a:p>
          <a:p>
            <a:pPr>
              <a:defRPr sz="4500"/>
            </a:pPr>
            <a:r>
              <a:t>Demand increases</a:t>
            </a:r>
          </a:p>
          <a:p>
            <a:pPr>
              <a:defRPr sz="4500"/>
            </a:pPr>
            <a:r>
              <a:t> from 7 to 11 GW</a:t>
            </a:r>
          </a:p>
          <a:p>
            <a:pPr>
              <a:defRPr sz="2000"/>
            </a:pPr>
            <a:endParaRPr/>
          </a:p>
          <a:p>
            <a:pPr>
              <a:defRPr sz="4500"/>
            </a:pPr>
            <a:r>
              <a:t>Coal gone by 2025</a:t>
            </a:r>
          </a:p>
          <a:p>
            <a:pPr>
              <a:defRPr sz="2000"/>
            </a:pPr>
            <a:endParaRPr/>
          </a:p>
          <a:p>
            <a:pPr>
              <a:defRPr sz="4500"/>
            </a:pPr>
            <a:r>
              <a:t>Where will the gas </a:t>
            </a:r>
          </a:p>
          <a:p>
            <a:pPr>
              <a:defRPr sz="4500"/>
            </a:pPr>
            <a:r>
              <a:t>come from?</a:t>
            </a:r>
          </a:p>
          <a:p>
            <a:pPr>
              <a:defRPr sz="2000"/>
            </a:pPr>
            <a:endParaRPr/>
          </a:p>
          <a:p>
            <a:pPr>
              <a:defRPr sz="4500"/>
            </a:pPr>
            <a:r>
              <a:t>Wind - from 700 MW </a:t>
            </a:r>
          </a:p>
          <a:p>
            <a:pPr>
              <a:defRPr sz="4500"/>
            </a:pPr>
            <a:r>
              <a:t>to 6 GW</a:t>
            </a:r>
          </a:p>
          <a:p>
            <a:pPr>
              <a:defRPr sz="2000"/>
            </a:pPr>
            <a:endParaRPr/>
          </a:p>
          <a:p>
            <a:pPr>
              <a:defRPr sz="4500"/>
            </a:pPr>
            <a:r>
              <a:t>Solar - 6 GW</a:t>
            </a:r>
          </a:p>
          <a:p>
            <a:pPr>
              <a:defRPr sz="2000"/>
            </a:pPr>
            <a:endParaRPr/>
          </a:p>
          <a:p>
            <a:pPr>
              <a:defRPr sz="4500"/>
            </a:pPr>
            <a:r>
              <a:t>Hydro - unchanged</a:t>
            </a:r>
          </a:p>
          <a:p>
            <a:pPr>
              <a:defRPr sz="2000"/>
            </a:pPr>
            <a:endParaRPr/>
          </a:p>
          <a:p>
            <a:pPr>
              <a:defRPr sz="4500"/>
            </a:pPr>
            <a:r>
              <a:t>Storage ~5 GW</a:t>
            </a:r>
          </a:p>
          <a:p>
            <a:pPr>
              <a:defRPr sz="4500"/>
            </a:pPr>
            <a:r>
              <a:t>(not mentioned)</a:t>
            </a:r>
          </a:p>
          <a:p>
            <a:pPr>
              <a:defRPr sz="4500"/>
            </a:pPr>
            <a:endParaRPr/>
          </a:p>
        </p:txBody>
      </p:sp>
      <p:grpSp>
        <p:nvGrpSpPr>
          <p:cNvPr id="186" name="Group"/>
          <p:cNvGrpSpPr/>
          <p:nvPr/>
        </p:nvGrpSpPr>
        <p:grpSpPr>
          <a:xfrm>
            <a:off x="1287890" y="696139"/>
            <a:ext cx="15526847" cy="12238660"/>
            <a:chOff x="0" y="0"/>
            <a:chExt cx="15526846" cy="12238659"/>
          </a:xfrm>
        </p:grpSpPr>
        <p:sp>
          <p:nvSpPr>
            <p:cNvPr id="184" name="Rounded Rectangle"/>
            <p:cNvSpPr/>
            <p:nvPr/>
          </p:nvSpPr>
          <p:spPr>
            <a:xfrm>
              <a:off x="0" y="0"/>
              <a:ext cx="15526847" cy="12238660"/>
            </a:xfrm>
            <a:prstGeom prst="roundRect">
              <a:avLst>
                <a:gd name="adj" fmla="val 13845"/>
              </a:avLst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5000"/>
              </a:pPr>
              <a:endParaRPr/>
            </a:p>
          </p:txBody>
        </p:sp>
        <p:sp>
          <p:nvSpPr>
            <p:cNvPr id="185" name="14.5 GW new capacity at $2500/kW…"/>
            <p:cNvSpPr/>
            <p:nvPr/>
          </p:nvSpPr>
          <p:spPr>
            <a:xfrm>
              <a:off x="7763423" y="655154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/>
                <a:t>14.5 GW new capacity at $2500/kW</a:t>
              </a:r>
            </a:p>
            <a:p>
              <a:r>
                <a:rPr dirty="0"/>
                <a:t>= $36 b</a:t>
              </a:r>
              <a:r>
                <a:rPr lang="en-US" dirty="0"/>
                <a:t>illio</a:t>
              </a:r>
              <a:r>
                <a:rPr dirty="0"/>
                <a:t>n</a:t>
              </a:r>
            </a:p>
            <a:p>
              <a:endParaRPr dirty="0"/>
            </a:p>
            <a:p>
              <a:r>
                <a:rPr dirty="0"/>
                <a:t>Provides 23 GWh for 4GW increase in demand  </a:t>
              </a:r>
            </a:p>
            <a:p>
              <a:r>
                <a:rPr dirty="0"/>
                <a:t>$9000/kW!</a:t>
              </a:r>
            </a:p>
            <a:p>
              <a:r>
                <a:rPr dirty="0"/>
                <a:t>At 8% ~15 ¢/kWh capital charges</a:t>
              </a:r>
            </a:p>
            <a:p>
              <a:endParaRPr dirty="0"/>
            </a:p>
            <a:p>
              <a:pPr>
                <a:defRPr sz="6200" b="1" i="1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dirty="0"/>
                <a:t>Capital charges + O&amp;M would be more</a:t>
              </a:r>
            </a:p>
            <a:p>
              <a:pPr>
                <a:defRPr sz="6200" b="1" i="1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dirty="0"/>
                <a:t> than twice the price predicted</a:t>
              </a:r>
            </a:p>
            <a:p>
              <a:pPr>
                <a:defRPr sz="6200" b="1" i="1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dirty="0"/>
                <a:t> by the Commission!</a:t>
              </a:r>
            </a:p>
            <a:p>
              <a:pPr>
                <a:defRPr sz="6200" b="1" i="1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2000" dirty="0"/>
            </a:p>
            <a:p>
              <a:pPr>
                <a:defRPr sz="6200" b="1" i="1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dirty="0"/>
                <a:t>Ten 400 MW nuclear reactors at $20 bn </a:t>
              </a:r>
            </a:p>
            <a:p>
              <a:pPr>
                <a:defRPr sz="6200" b="1" i="1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dirty="0"/>
                <a:t>would be better and cheaper!</a:t>
              </a:r>
            </a:p>
          </p:txBody>
        </p:sp>
      </p:grpSp>
      <p:pic>
        <p:nvPicPr>
          <p:cNvPr id="187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712" y="1430668"/>
            <a:ext cx="14935201" cy="538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1" animBg="1" advAuto="0"/>
      <p:bldP spid="187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haracteristics of renewable energy"/>
          <p:cNvSpPr txBox="1">
            <a:spLocks noGrp="1"/>
          </p:cNvSpPr>
          <p:nvPr>
            <p:ph type="title"/>
          </p:nvPr>
        </p:nvSpPr>
        <p:spPr>
          <a:xfrm>
            <a:off x="1345040" y="-448269"/>
            <a:ext cx="21437601" cy="3429001"/>
          </a:xfrm>
          <a:prstGeom prst="rect">
            <a:avLst/>
          </a:prstGeom>
        </p:spPr>
        <p:txBody>
          <a:bodyPr/>
          <a:lstStyle/>
          <a:p>
            <a:r>
              <a:t>Characteristics of renewable energy </a:t>
            </a:r>
          </a:p>
        </p:txBody>
      </p:sp>
      <p:sp>
        <p:nvSpPr>
          <p:cNvPr id="197" name="In a 1:20 dry year hydro generation drops by 15% over a 4 month period…"/>
          <p:cNvSpPr txBox="1">
            <a:spLocks noGrp="1"/>
          </p:cNvSpPr>
          <p:nvPr>
            <p:ph type="body" idx="1"/>
          </p:nvPr>
        </p:nvSpPr>
        <p:spPr>
          <a:xfrm>
            <a:off x="1088721" y="1943383"/>
            <a:ext cx="21693920" cy="1011526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rPr dirty="0"/>
              <a:t>In a 1:20 dry year hydro generation drops by 15% over a 4 month period</a:t>
            </a:r>
          </a:p>
          <a:p>
            <a:pPr>
              <a:buBlip>
                <a:blip r:embed="rId3"/>
              </a:buBlip>
            </a:pPr>
            <a:r>
              <a:rPr dirty="0"/>
              <a:t>Wind power can drop to less than 15% for days on end </a:t>
            </a:r>
          </a:p>
          <a:p>
            <a:pPr>
              <a:buBlip>
                <a:blip r:embed="rId3"/>
              </a:buBlip>
            </a:pPr>
            <a:r>
              <a:rPr dirty="0"/>
              <a:t>Solar power generates for about six hours per day and drops by 75% on cloudy days </a:t>
            </a:r>
          </a:p>
          <a:p>
            <a:pPr>
              <a:buBlip>
                <a:blip r:embed="rId3"/>
              </a:buBlip>
            </a:pPr>
            <a:r>
              <a:rPr dirty="0"/>
              <a:t>Capacity factors for wind and solar power in New Zealand are 36% and 18%</a:t>
            </a:r>
          </a:p>
          <a:p>
            <a:pPr>
              <a:buBlip>
                <a:blip r:embed="rId3"/>
              </a:buBlip>
            </a:pPr>
            <a:r>
              <a:rPr dirty="0"/>
              <a:t>We need stored energy to keep the lights on when the wind isn’t blowing and the sun isn’t shining </a:t>
            </a:r>
          </a:p>
          <a:p>
            <a:pPr>
              <a:buBlip>
                <a:blip r:embed="rId3"/>
              </a:buBlip>
            </a:pPr>
            <a:r>
              <a:rPr dirty="0"/>
              <a:t>We need to store the equivalent of 10% of annual generation for a dry year</a:t>
            </a:r>
          </a:p>
        </p:txBody>
      </p:sp>
      <p:sp>
        <p:nvSpPr>
          <p:cNvPr id="4" name="But they won’t come near to the 5 GW needed">
            <a:extLst>
              <a:ext uri="{FF2B5EF4-FFF2-40B4-BE49-F238E27FC236}">
                <a16:creationId xmlns:a16="http://schemas.microsoft.com/office/drawing/2014/main" id="{EAE04419-8E67-2647-B9AC-7D9EB7324A71}"/>
              </a:ext>
            </a:extLst>
          </p:cNvPr>
          <p:cNvSpPr/>
          <p:nvPr/>
        </p:nvSpPr>
        <p:spPr>
          <a:xfrm>
            <a:off x="1088721" y="12058650"/>
            <a:ext cx="20689205" cy="1980947"/>
          </a:xfrm>
          <a:prstGeom prst="roundRect">
            <a:avLst>
              <a:gd name="adj" fmla="val 9617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61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1"/>
            <a:r>
              <a:rPr lang="en-US" b="1" i="1" dirty="0"/>
              <a:t>How about 1m </a:t>
            </a:r>
            <a:r>
              <a:rPr lang="en-US" b="1" i="1" dirty="0" err="1"/>
              <a:t>tonnes</a:t>
            </a:r>
            <a:r>
              <a:rPr lang="en-US" b="1" i="1" dirty="0"/>
              <a:t> of coal at Huntly @ $150 m?</a:t>
            </a:r>
            <a:endParaRPr b="1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he 12 GW of wind and solar power postulated for 2050 would need at least 5 GW of storage…"/>
          <p:cNvSpPr txBox="1">
            <a:spLocks noGrp="1"/>
          </p:cNvSpPr>
          <p:nvPr>
            <p:ph type="body" idx="1"/>
          </p:nvPr>
        </p:nvSpPr>
        <p:spPr>
          <a:xfrm>
            <a:off x="588829" y="2065338"/>
            <a:ext cx="23206342" cy="1096255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800"/>
              </a:spcBef>
              <a:buBlip>
                <a:blip r:embed="rId3"/>
              </a:buBlip>
              <a:defRPr sz="5500"/>
            </a:pPr>
            <a:r>
              <a:rPr dirty="0"/>
              <a:t>The 12 GW of wind and solar power postulated for 2050 would need at least 5 GW of storage</a:t>
            </a:r>
          </a:p>
          <a:p>
            <a:pPr>
              <a:spcBef>
                <a:spcPts val="2800"/>
              </a:spcBef>
              <a:buBlip>
                <a:blip r:embed="rId3"/>
              </a:buBlip>
            </a:pPr>
            <a:r>
              <a:rPr dirty="0"/>
              <a:t>Batteries are impossibly expensive</a:t>
            </a:r>
          </a:p>
          <a:p>
            <a:pPr lvl="1">
              <a:spcBef>
                <a:spcPts val="2800"/>
              </a:spcBef>
              <a:buBlip>
                <a:blip r:embed="rId3"/>
              </a:buBlip>
            </a:pPr>
            <a:r>
              <a:rPr dirty="0"/>
              <a:t>Five days backup for a wind farm would cost about 3x the cost of the wind farm</a:t>
            </a:r>
            <a:endParaRPr lang="en-US" dirty="0"/>
          </a:p>
          <a:p>
            <a:pPr lvl="1">
              <a:spcBef>
                <a:spcPts val="2800"/>
              </a:spcBef>
              <a:buBlip>
                <a:blip r:embed="rId3"/>
              </a:buBlip>
            </a:pPr>
            <a:r>
              <a:rPr lang="en-NZ" dirty="0"/>
              <a:t>Cost is about 50 ¢/kWh stored</a:t>
            </a:r>
            <a:endParaRPr dirty="0"/>
          </a:p>
          <a:p>
            <a:pPr>
              <a:spcBef>
                <a:spcPts val="2800"/>
              </a:spcBef>
              <a:buBlip>
                <a:blip r:embed="rId3"/>
              </a:buBlip>
            </a:pPr>
            <a:r>
              <a:rPr dirty="0"/>
              <a:t>Other options are</a:t>
            </a:r>
          </a:p>
          <a:p>
            <a:pPr lvl="1">
              <a:spcBef>
                <a:spcPts val="2800"/>
              </a:spcBef>
              <a:buBlip>
                <a:blip r:embed="rId3"/>
              </a:buBlip>
            </a:pPr>
            <a:r>
              <a:rPr dirty="0"/>
              <a:t>Pumped storage schemes</a:t>
            </a:r>
          </a:p>
          <a:p>
            <a:pPr lvl="1">
              <a:spcBef>
                <a:spcPts val="2800"/>
              </a:spcBef>
              <a:buBlip>
                <a:blip r:embed="rId3"/>
              </a:buBlip>
            </a:pPr>
            <a:r>
              <a:rPr dirty="0"/>
              <a:t>Upgrading the smelter with new technology so that it can reduce load to help with dry years and fluctuations in wind and solar power</a:t>
            </a:r>
          </a:p>
        </p:txBody>
      </p:sp>
      <p:sp>
        <p:nvSpPr>
          <p:cNvPr id="200" name="Storage options"/>
          <p:cNvSpPr txBox="1">
            <a:spLocks noGrp="1"/>
          </p:cNvSpPr>
          <p:nvPr>
            <p:ph type="title"/>
          </p:nvPr>
        </p:nvSpPr>
        <p:spPr>
          <a:xfrm>
            <a:off x="1300942" y="-486548"/>
            <a:ext cx="21437601" cy="3429001"/>
          </a:xfrm>
          <a:prstGeom prst="rect">
            <a:avLst/>
          </a:prstGeom>
        </p:spPr>
        <p:txBody>
          <a:bodyPr/>
          <a:lstStyle/>
          <a:p>
            <a:r>
              <a:t>Storage options</a:t>
            </a:r>
          </a:p>
        </p:txBody>
      </p:sp>
      <p:sp>
        <p:nvSpPr>
          <p:cNvPr id="201" name="But they won’t come near to the 5 GW needed"/>
          <p:cNvSpPr/>
          <p:nvPr/>
        </p:nvSpPr>
        <p:spPr>
          <a:xfrm>
            <a:off x="1656445" y="11344218"/>
            <a:ext cx="18783493" cy="1980947"/>
          </a:xfrm>
          <a:prstGeom prst="roundRect">
            <a:avLst>
              <a:gd name="adj" fmla="val 9617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61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But they won’t come near to the 5 GW needed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Lake Onslow"/>
          <p:cNvSpPr txBox="1">
            <a:spLocks noGrp="1"/>
          </p:cNvSpPr>
          <p:nvPr>
            <p:ph type="title"/>
          </p:nvPr>
        </p:nvSpPr>
        <p:spPr>
          <a:xfrm>
            <a:off x="1473200" y="-46335"/>
            <a:ext cx="21437601" cy="1884436"/>
          </a:xfrm>
          <a:prstGeom prst="rect">
            <a:avLst/>
          </a:prstGeom>
        </p:spPr>
        <p:txBody>
          <a:bodyPr/>
          <a:lstStyle/>
          <a:p>
            <a:r>
              <a:t>Lake Onslow</a:t>
            </a:r>
          </a:p>
        </p:txBody>
      </p:sp>
      <p:sp>
        <p:nvSpPr>
          <p:cNvPr id="204" name="The government has great hopes for the Onslow pumped storage scheme near Roxburgh…"/>
          <p:cNvSpPr txBox="1">
            <a:spLocks noGrp="1"/>
          </p:cNvSpPr>
          <p:nvPr>
            <p:ph type="body" idx="1"/>
          </p:nvPr>
        </p:nvSpPr>
        <p:spPr>
          <a:xfrm>
            <a:off x="631052" y="1540382"/>
            <a:ext cx="21437601" cy="11641345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  <a:defRPr sz="5500"/>
            </a:pPr>
            <a:r>
              <a:t>The government has great hopes for the Onslow pumped storage scheme near Roxburgh</a:t>
            </a:r>
          </a:p>
          <a:p>
            <a:pPr lvl="2">
              <a:spcBef>
                <a:spcPts val="2800"/>
              </a:spcBef>
              <a:buBlip>
                <a:blip r:embed="rId3"/>
              </a:buBlip>
              <a:defRPr sz="5500"/>
            </a:pPr>
            <a:r>
              <a:t>It would take 15-20 years to complete and fill</a:t>
            </a:r>
          </a:p>
          <a:p>
            <a:pPr lvl="1">
              <a:spcBef>
                <a:spcPts val="2800"/>
              </a:spcBef>
              <a:buBlip>
                <a:blip r:embed="rId3"/>
              </a:buBlip>
              <a:defRPr sz="5500"/>
            </a:pPr>
            <a:r>
              <a:t>Lake Roxburgh has limited storage</a:t>
            </a:r>
          </a:p>
          <a:p>
            <a:pPr lvl="2">
              <a:spcBef>
                <a:spcPts val="2800"/>
              </a:spcBef>
              <a:buBlip>
                <a:blip r:embed="rId3"/>
              </a:buBlip>
              <a:defRPr sz="5500"/>
            </a:pPr>
            <a:r>
              <a:t>Will soon run dry when there is surplus wind and solar power available </a:t>
            </a:r>
          </a:p>
          <a:p>
            <a:pPr lvl="1">
              <a:spcBef>
                <a:spcPts val="2800"/>
              </a:spcBef>
              <a:buBlip>
                <a:blip r:embed="rId3"/>
              </a:buBlip>
              <a:defRPr sz="5500"/>
            </a:pPr>
            <a:r>
              <a:t>Onslow is only 1200 MW</a:t>
            </a:r>
          </a:p>
          <a:p>
            <a:pPr lvl="1">
              <a:spcBef>
                <a:spcPts val="2800"/>
              </a:spcBef>
              <a:buBlip>
                <a:blip r:embed="rId3"/>
              </a:buBlip>
              <a:defRPr sz="5500"/>
            </a:pPr>
            <a:r>
              <a:t>Hugely expensive/kWh stored</a:t>
            </a:r>
          </a:p>
          <a:p>
            <a:pPr>
              <a:spcBef>
                <a:spcPts val="2800"/>
              </a:spcBef>
              <a:buBlip>
                <a:blip r:embed="rId3"/>
              </a:buBlip>
            </a:pPr>
            <a:r>
              <a:t>The only other option is large-scale demand management </a:t>
            </a:r>
          </a:p>
          <a:p>
            <a:pPr lvl="1">
              <a:spcBef>
                <a:spcPts val="2800"/>
              </a:spcBef>
              <a:buBlip>
                <a:blip r:embed="rId3"/>
              </a:buBlip>
            </a:pPr>
            <a:r>
              <a:t>i.e. rotating blackouts and wholesale installation of emergency diesels</a:t>
            </a:r>
          </a:p>
        </p:txBody>
      </p:sp>
      <p:sp>
        <p:nvSpPr>
          <p:cNvPr id="205" name="Do storage and cost kill the CC’s dreams?"/>
          <p:cNvSpPr/>
          <p:nvPr/>
        </p:nvSpPr>
        <p:spPr>
          <a:xfrm>
            <a:off x="1000131" y="11724813"/>
            <a:ext cx="20699443" cy="1980947"/>
          </a:xfrm>
          <a:prstGeom prst="roundRect">
            <a:avLst>
              <a:gd name="adj" fmla="val 9617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61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Do storage and cost kill the CC’s dreams?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468A5B-7252-E54B-853B-9FA3C2F43ED6}"/>
              </a:ext>
            </a:extLst>
          </p:cNvPr>
          <p:cNvGrpSpPr/>
          <p:nvPr/>
        </p:nvGrpSpPr>
        <p:grpSpPr>
          <a:xfrm>
            <a:off x="1000131" y="2049905"/>
            <a:ext cx="20699443" cy="9463104"/>
            <a:chOff x="1369118" y="2049905"/>
            <a:chExt cx="20699443" cy="9463104"/>
          </a:xfrm>
        </p:grpSpPr>
        <p:pic>
          <p:nvPicPr>
            <p:cNvPr id="206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9118" y="2049905"/>
              <a:ext cx="20699443" cy="94631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70932FB-21BF-6A49-9606-D45C4DE85BE2}"/>
                </a:ext>
              </a:extLst>
            </p:cNvPr>
            <p:cNvSpPr txBox="1"/>
            <p:nvPr/>
          </p:nvSpPr>
          <p:spPr>
            <a:xfrm>
              <a:off x="10654445" y="4417328"/>
              <a:ext cx="2128788" cy="995144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  <a:r>
                <a:rPr kumimoji="0" lang="en-US" sz="5800" b="0" i="0" u="none" strike="noStrike" cap="none" spc="0" normalizeH="0" baseline="0" dirty="0">
                  <a:ln>
                    <a:noFill/>
                  </a:ln>
                  <a:solidFill>
                    <a:schemeClr val="tx2">
                      <a:lumMod val="10000"/>
                    </a:schemeClr>
                  </a:solidFill>
                  <a:effectLst>
                    <a:outerShdw blurRad="50800" dist="38100" dir="5400000" rotWithShape="0">
                      <a:srgbClr val="000000"/>
                    </a:outerShdw>
                  </a:effectLst>
                  <a:uFillTx/>
                  <a:latin typeface="+mn-lt"/>
                  <a:ea typeface="+mn-ea"/>
                  <a:cs typeface="+mn-cs"/>
                  <a:sym typeface="Helvetica Neue Light"/>
                </a:rPr>
                <a:t>3 km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2" animBg="1" advAuto="0"/>
      <p:bldP spid="205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Wind and solar increase power costs"/>
          <p:cNvSpPr txBox="1">
            <a:spLocks noGrp="1"/>
          </p:cNvSpPr>
          <p:nvPr>
            <p:ph type="title"/>
          </p:nvPr>
        </p:nvSpPr>
        <p:spPr>
          <a:xfrm>
            <a:off x="1473199" y="-709961"/>
            <a:ext cx="21437601" cy="3429001"/>
          </a:xfrm>
          <a:prstGeom prst="rect">
            <a:avLst/>
          </a:prstGeom>
        </p:spPr>
        <p:txBody>
          <a:bodyPr/>
          <a:lstStyle/>
          <a:p>
            <a:r>
              <a:t>Wind and solar increase power costs</a:t>
            </a:r>
          </a:p>
        </p:txBody>
      </p:sp>
      <p:sp>
        <p:nvSpPr>
          <p:cNvPr id="219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endParaRPr/>
          </a:p>
        </p:txBody>
      </p:sp>
      <p:pic>
        <p:nvPicPr>
          <p:cNvPr id="220" name="Cost of electricity with renewables.png" descr="Cost of electricity with renewabl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460" y="1930686"/>
            <a:ext cx="20180980" cy="11975528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“Most wind farms in Britain will not be economically viable when existing subsidies end and will close prematurely without further revenue support.”  South of Scotland Electricity"/>
          <p:cNvSpPr/>
          <p:nvPr/>
        </p:nvSpPr>
        <p:spPr>
          <a:xfrm>
            <a:off x="64459" y="9942341"/>
            <a:ext cx="24255082" cy="3754154"/>
          </a:xfrm>
          <a:prstGeom prst="roundRect">
            <a:avLst>
              <a:gd name="adj" fmla="val 5074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61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NZ" dirty="0"/>
              <a:t>South of Scotland Electricity: </a:t>
            </a:r>
            <a:r>
              <a:rPr dirty="0"/>
              <a:t>“Most wind farms in Britain will not be economically viable when existing subsidies end and will close prematurely without further revenue support.”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What is it all going to cost?"/>
          <p:cNvSpPr txBox="1">
            <a:spLocks noGrp="1"/>
          </p:cNvSpPr>
          <p:nvPr>
            <p:ph type="title"/>
          </p:nvPr>
        </p:nvSpPr>
        <p:spPr>
          <a:xfrm>
            <a:off x="1473200" y="13501"/>
            <a:ext cx="21437601" cy="2737214"/>
          </a:xfrm>
          <a:prstGeom prst="rect">
            <a:avLst/>
          </a:prstGeom>
        </p:spPr>
        <p:txBody>
          <a:bodyPr/>
          <a:lstStyle/>
          <a:p>
            <a:r>
              <a:t>What is it all going to cost?</a:t>
            </a:r>
          </a:p>
        </p:txBody>
      </p:sp>
      <p:sp>
        <p:nvSpPr>
          <p:cNvPr id="224" name="$ billion…"/>
          <p:cNvSpPr txBox="1">
            <a:spLocks noGrp="1"/>
          </p:cNvSpPr>
          <p:nvPr>
            <p:ph type="body" idx="1"/>
          </p:nvPr>
        </p:nvSpPr>
        <p:spPr>
          <a:xfrm>
            <a:off x="1188118" y="1185879"/>
            <a:ext cx="21437601" cy="1001843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0"/>
              </a:spcBef>
              <a:buSzTx/>
              <a:buNone/>
            </a:pPr>
            <a:r>
              <a:rPr dirty="0"/>
              <a:t> 														 					$ billion</a:t>
            </a:r>
          </a:p>
          <a:p>
            <a:pPr>
              <a:spcBef>
                <a:spcPts val="3000"/>
              </a:spcBef>
              <a:buBlip>
                <a:blip r:embed="rId2"/>
              </a:buBlip>
            </a:pPr>
            <a:r>
              <a:rPr dirty="0"/>
              <a:t>Power generation														36</a:t>
            </a:r>
          </a:p>
          <a:p>
            <a:pPr>
              <a:spcBef>
                <a:spcPts val="3000"/>
              </a:spcBef>
              <a:buBlip>
                <a:blip r:embed="rId2"/>
              </a:buBlip>
            </a:pPr>
            <a:r>
              <a:rPr dirty="0"/>
              <a:t>Transmission and distribution										2</a:t>
            </a:r>
            <a:r>
              <a:rPr lang="en-US" dirty="0"/>
              <a:t>0</a:t>
            </a:r>
            <a:endParaRPr dirty="0"/>
          </a:p>
          <a:p>
            <a:pPr>
              <a:spcBef>
                <a:spcPts val="3000"/>
              </a:spcBef>
              <a:buBlip>
                <a:blip r:embed="rId2"/>
              </a:buBlip>
            </a:pPr>
            <a:r>
              <a:rPr dirty="0"/>
              <a:t>Electric cars 3.5 million at $20,000 extra						70</a:t>
            </a:r>
          </a:p>
          <a:p>
            <a:pPr>
              <a:spcBef>
                <a:spcPts val="3000"/>
              </a:spcBef>
              <a:buBlip>
                <a:blip r:embed="rId2"/>
              </a:buBlip>
            </a:pPr>
            <a:r>
              <a:rPr dirty="0"/>
              <a:t>Heating houses - 25% of 1 m homes on gas $5k each	    12			</a:t>
            </a:r>
          </a:p>
          <a:p>
            <a:pPr marR="1397000">
              <a:spcBef>
                <a:spcPts val="3000"/>
              </a:spcBef>
              <a:buBlip>
                <a:blip r:embed="rId2"/>
              </a:buBlip>
            </a:pPr>
            <a:r>
              <a:rPr dirty="0"/>
              <a:t>Industrial heating – guess 							         			10</a:t>
            </a:r>
          </a:p>
          <a:p>
            <a:pPr marR="1143000">
              <a:spcBef>
                <a:spcPts val="3000"/>
              </a:spcBef>
              <a:buBlip>
                <a:blip r:embed="rId2"/>
              </a:buBlip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Total cost				at least…					      			1</a:t>
            </a:r>
            <a:r>
              <a:rPr lang="en-US" dirty="0"/>
              <a:t>5</a:t>
            </a:r>
            <a:r>
              <a:rPr dirty="0"/>
              <a:t>0</a:t>
            </a:r>
          </a:p>
          <a:p>
            <a:pPr marR="1143000">
              <a:spcBef>
                <a:spcPts val="3000"/>
              </a:spcBef>
              <a:buBlip>
                <a:blip r:embed="rId2"/>
              </a:buBlip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Reduces emission by 30 M </a:t>
            </a:r>
            <a:r>
              <a:rPr dirty="0" err="1"/>
              <a:t>tonne</a:t>
            </a:r>
            <a:r>
              <a:rPr dirty="0"/>
              <a:t> pa? Cost/</a:t>
            </a:r>
            <a:r>
              <a:rPr dirty="0" err="1"/>
              <a:t>tonne</a:t>
            </a:r>
            <a:r>
              <a:rPr dirty="0"/>
              <a:t> pa  	$</a:t>
            </a:r>
            <a:r>
              <a:rPr lang="en-US" dirty="0"/>
              <a:t>50</a:t>
            </a:r>
            <a:r>
              <a:rPr dirty="0"/>
              <a:t>0</a:t>
            </a:r>
          </a:p>
        </p:txBody>
      </p:sp>
      <p:sp>
        <p:nvSpPr>
          <p:cNvPr id="225" name="CC says that $250 per tonne is maximum price!"/>
          <p:cNvSpPr/>
          <p:nvPr/>
        </p:nvSpPr>
        <p:spPr>
          <a:xfrm>
            <a:off x="944811" y="11474306"/>
            <a:ext cx="20699443" cy="1980947"/>
          </a:xfrm>
          <a:prstGeom prst="roundRect">
            <a:avLst>
              <a:gd name="adj" fmla="val 9617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61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CC says that $250 per tonne is maximum price!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onclusion"/>
          <p:cNvSpPr txBox="1">
            <a:spLocks noGrp="1"/>
          </p:cNvSpPr>
          <p:nvPr>
            <p:ph type="title"/>
          </p:nvPr>
        </p:nvSpPr>
        <p:spPr>
          <a:xfrm>
            <a:off x="1473200" y="-496326"/>
            <a:ext cx="21437601" cy="34290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Outcome</a:t>
            </a:r>
            <a:endParaRPr dirty="0"/>
          </a:p>
        </p:txBody>
      </p:sp>
      <p:sp>
        <p:nvSpPr>
          <p:cNvPr id="228" name="The Climate Commission advice lacks engineering and economic input…"/>
          <p:cNvSpPr txBox="1">
            <a:spLocks noGrp="1"/>
          </p:cNvSpPr>
          <p:nvPr>
            <p:ph type="body" idx="1"/>
          </p:nvPr>
        </p:nvSpPr>
        <p:spPr>
          <a:xfrm>
            <a:off x="668075" y="2518658"/>
            <a:ext cx="23168002" cy="941934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sz="5400" dirty="0"/>
              <a:t>The Climate Commission</a:t>
            </a:r>
            <a:r>
              <a:rPr lang="en-US" sz="5400" dirty="0"/>
              <a:t>’s</a:t>
            </a:r>
            <a:r>
              <a:rPr sz="5400" dirty="0"/>
              <a:t> advice lacks engineering and economic input</a:t>
            </a:r>
          </a:p>
          <a:p>
            <a:pPr lvl="1">
              <a:buBlip>
                <a:blip r:embed="rId3"/>
              </a:buBlip>
            </a:pPr>
            <a:r>
              <a:rPr sz="5400" dirty="0"/>
              <a:t>If the government followed its advice</a:t>
            </a:r>
          </a:p>
          <a:p>
            <a:pPr lvl="2">
              <a:buBlip>
                <a:blip r:embed="rId3"/>
              </a:buBlip>
            </a:pPr>
            <a:r>
              <a:rPr sz="5400" dirty="0"/>
              <a:t>Electricity prices would increase rapidly</a:t>
            </a:r>
          </a:p>
          <a:p>
            <a:pPr lvl="2">
              <a:buBlip>
                <a:blip r:embed="rId3"/>
              </a:buBlip>
            </a:pPr>
            <a:r>
              <a:rPr sz="5400" dirty="0"/>
              <a:t>Frequent blackouts would be inevitable</a:t>
            </a:r>
          </a:p>
          <a:p>
            <a:pPr lvl="1">
              <a:buBlip>
                <a:blip r:embed="rId3"/>
              </a:buBlip>
            </a:pPr>
            <a:r>
              <a:rPr sz="5400" dirty="0"/>
              <a:t>The government would lose the next election </a:t>
            </a:r>
          </a:p>
        </p:txBody>
      </p:sp>
      <p:grpSp>
        <p:nvGrpSpPr>
          <p:cNvPr id="231" name="Group"/>
          <p:cNvGrpSpPr/>
          <p:nvPr/>
        </p:nvGrpSpPr>
        <p:grpSpPr>
          <a:xfrm>
            <a:off x="1842279" y="11210440"/>
            <a:ext cx="20699443" cy="1980948"/>
            <a:chOff x="0" y="0"/>
            <a:chExt cx="20699442" cy="1980947"/>
          </a:xfrm>
        </p:grpSpPr>
        <p:sp>
          <p:nvSpPr>
            <p:cNvPr id="229" name="Rounded Rectangle"/>
            <p:cNvSpPr/>
            <p:nvPr/>
          </p:nvSpPr>
          <p:spPr>
            <a:xfrm>
              <a:off x="0" y="0"/>
              <a:ext cx="20699442" cy="1980947"/>
            </a:xfrm>
            <a:prstGeom prst="roundRect">
              <a:avLst>
                <a:gd name="adj" fmla="val 9617"/>
              </a:avLst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6100" b="1" i="1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230" name="The government needs to urgently consider other options"/>
            <p:cNvSpPr txBox="1"/>
            <p:nvPr/>
          </p:nvSpPr>
          <p:spPr>
            <a:xfrm>
              <a:off x="1349863" y="523679"/>
              <a:ext cx="17999715" cy="933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>
                <a:spcBef>
                  <a:spcPts val="5100"/>
                </a:spcBef>
                <a:defRPr sz="5000" b="1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5400" i="1" dirty="0"/>
                <a:t>The government needs to consider other options</a:t>
              </a:r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he government could consider…"/>
          <p:cNvSpPr txBox="1">
            <a:spLocks noGrp="1"/>
          </p:cNvSpPr>
          <p:nvPr>
            <p:ph type="title"/>
          </p:nvPr>
        </p:nvSpPr>
        <p:spPr>
          <a:xfrm>
            <a:off x="743824" y="-669798"/>
            <a:ext cx="22317133" cy="3429001"/>
          </a:xfrm>
          <a:prstGeom prst="rect">
            <a:avLst/>
          </a:prstGeom>
        </p:spPr>
        <p:txBody>
          <a:bodyPr/>
          <a:lstStyle/>
          <a:p>
            <a:r>
              <a:t>The government could consider…</a:t>
            </a:r>
          </a:p>
        </p:txBody>
      </p:sp>
      <p:sp>
        <p:nvSpPr>
          <p:cNvPr id="234" name="Rely on the Emissions Trading Scheme to regulate greenhouse gases…"/>
          <p:cNvSpPr txBox="1">
            <a:spLocks noGrp="1"/>
          </p:cNvSpPr>
          <p:nvPr>
            <p:ph type="body" idx="1"/>
          </p:nvPr>
        </p:nvSpPr>
        <p:spPr>
          <a:xfrm>
            <a:off x="950776" y="2009068"/>
            <a:ext cx="21903229" cy="11221785"/>
          </a:xfrm>
          <a:prstGeom prst="rect">
            <a:avLst/>
          </a:prstGeom>
        </p:spPr>
        <p:txBody>
          <a:bodyPr/>
          <a:lstStyle/>
          <a:p>
            <a:pPr marL="596900" indent="-596900" defTabSz="775969">
              <a:spcBef>
                <a:spcPts val="4700"/>
              </a:spcBef>
              <a:buBlip>
                <a:blip r:embed="rId2"/>
              </a:buBlip>
              <a:defRPr sz="4700">
                <a:effectLst>
                  <a:outerShdw blurRad="47752" dist="35814" dir="5400000" rotWithShape="0">
                    <a:srgbClr val="000000"/>
                  </a:outerShdw>
                </a:effectLst>
              </a:defRPr>
            </a:pPr>
            <a:r>
              <a:rPr dirty="0"/>
              <a:t>Rely</a:t>
            </a:r>
            <a:r>
              <a:rPr lang="en-US" dirty="0"/>
              <a:t>ing</a:t>
            </a:r>
            <a:r>
              <a:rPr dirty="0"/>
              <a:t> on the Emissions Trading Scheme to regulate greenhouse gases</a:t>
            </a:r>
          </a:p>
          <a:p>
            <a:pPr marL="1193800" lvl="1" indent="-596900" defTabSz="775969">
              <a:spcBef>
                <a:spcPts val="2800"/>
              </a:spcBef>
              <a:buBlip>
                <a:blip r:embed="rId2"/>
              </a:buBlip>
              <a:defRPr sz="4700">
                <a:effectLst>
                  <a:outerShdw blurRad="47752" dist="35814" dir="5400000" rotWithShape="0">
                    <a:srgbClr val="000000"/>
                  </a:outerShdw>
                </a:effectLst>
              </a:defRPr>
            </a:pPr>
            <a:r>
              <a:rPr dirty="0"/>
              <a:t> The Climate Commission states that this is an option but takes it no further</a:t>
            </a:r>
          </a:p>
          <a:p>
            <a:pPr marL="596900" indent="-596900" defTabSz="775969">
              <a:spcBef>
                <a:spcPts val="4700"/>
              </a:spcBef>
              <a:buBlip>
                <a:blip r:embed="rId2"/>
              </a:buBlip>
              <a:defRPr sz="4700">
                <a:effectLst>
                  <a:outerShdw blurRad="47752" dist="35814" dir="5400000" rotWithShape="0">
                    <a:srgbClr val="000000"/>
                  </a:outerShdw>
                </a:effectLst>
              </a:defRPr>
            </a:pPr>
            <a:r>
              <a:rPr dirty="0"/>
              <a:t>Replace coal with more hydropower, geothermal and gas</a:t>
            </a:r>
          </a:p>
          <a:p>
            <a:pPr marL="1193800" lvl="1" indent="-596900" defTabSz="775969">
              <a:spcBef>
                <a:spcPts val="1800"/>
              </a:spcBef>
              <a:buBlip>
                <a:blip r:embed="rId2"/>
              </a:buBlip>
              <a:defRPr sz="4700">
                <a:effectLst>
                  <a:outerShdw blurRad="47752" dist="35814" dir="5400000" rotWithShape="0">
                    <a:srgbClr val="000000"/>
                  </a:outerShdw>
                </a:effectLst>
              </a:defRPr>
            </a:pPr>
            <a:r>
              <a:rPr dirty="0"/>
              <a:t>Reduced emissions and cheaper power</a:t>
            </a:r>
          </a:p>
          <a:p>
            <a:pPr marL="596900" indent="-596900" defTabSz="775969">
              <a:spcBef>
                <a:spcPts val="4700"/>
              </a:spcBef>
              <a:buBlip>
                <a:blip r:embed="rId2"/>
              </a:buBlip>
              <a:defRPr sz="4700">
                <a:effectLst>
                  <a:outerShdw blurRad="47752" dist="35814" dir="5400000" rotWithShape="0">
                    <a:srgbClr val="000000"/>
                  </a:outerShdw>
                </a:effectLst>
              </a:defRPr>
            </a:pPr>
            <a:r>
              <a:rPr dirty="0"/>
              <a:t>Accelerate switch to modern efficient ICE vehicles and replace coal with gas</a:t>
            </a:r>
          </a:p>
          <a:p>
            <a:pPr marL="596900" indent="-596900" defTabSz="775969">
              <a:spcBef>
                <a:spcPts val="4700"/>
              </a:spcBef>
              <a:buBlip>
                <a:blip r:embed="rId2"/>
              </a:buBlip>
              <a:defRPr sz="4700">
                <a:effectLst>
                  <a:outerShdw blurRad="47752" dist="35814" dir="5400000" rotWithShape="0">
                    <a:srgbClr val="000000"/>
                  </a:outerShdw>
                </a:effectLst>
              </a:defRPr>
            </a:pPr>
            <a:r>
              <a:rPr dirty="0"/>
              <a:t>Actively consider safe, reliable and emissions free nuclear power</a:t>
            </a:r>
          </a:p>
          <a:p>
            <a:pPr marL="596900" indent="-596900" defTabSz="775969">
              <a:spcBef>
                <a:spcPts val="4700"/>
              </a:spcBef>
              <a:buBlip>
                <a:blip r:embed="rId2"/>
              </a:buBlip>
              <a:defRPr sz="4700">
                <a:effectLst>
                  <a:outerShdw blurRad="47752" dist="35814" dir="5400000" rotWithShape="0">
                    <a:srgbClr val="000000"/>
                  </a:outerShdw>
                </a:effectLst>
              </a:defRPr>
            </a:pPr>
            <a:r>
              <a:rPr dirty="0" err="1"/>
              <a:t>Recognise</a:t>
            </a:r>
            <a:r>
              <a:rPr dirty="0"/>
              <a:t> that nothing that New Zealand does can affect the world’s climate</a:t>
            </a:r>
          </a:p>
          <a:p>
            <a:pPr marL="1193800" lvl="1" indent="-596900" defTabSz="775969">
              <a:spcBef>
                <a:spcPts val="2800"/>
              </a:spcBef>
              <a:buBlip>
                <a:blip r:embed="rId2"/>
              </a:buBlip>
              <a:defRPr sz="4700">
                <a:effectLst>
                  <a:outerShdw blurRad="47752" dist="35814" dir="5400000" rotWithShape="0">
                    <a:srgbClr val="000000"/>
                  </a:outerShdw>
                </a:effectLst>
              </a:defRPr>
            </a:pPr>
            <a:r>
              <a:rPr dirty="0"/>
              <a:t>Concentrate on reducing worldwide emissions</a:t>
            </a:r>
          </a:p>
          <a:p>
            <a:pPr marL="596900" indent="-596900" defTabSz="775969">
              <a:spcBef>
                <a:spcPts val="4700"/>
              </a:spcBef>
              <a:buBlip>
                <a:blip r:embed="rId2"/>
              </a:buBlip>
              <a:defRPr sz="4700">
                <a:effectLst>
                  <a:outerShdw blurRad="47752" dist="35814" dir="5400000" rotWithShape="0">
                    <a:srgbClr val="000000"/>
                  </a:outerShdw>
                </a:effectLst>
              </a:defRPr>
            </a:pPr>
            <a:r>
              <a:rPr dirty="0"/>
              <a:t>Initiate research into whether or not man-made greenhouse gases</a:t>
            </a:r>
            <a:r>
              <a:rPr lang="en-US" dirty="0"/>
              <a:t> do</a:t>
            </a:r>
            <a:r>
              <a:rPr dirty="0"/>
              <a:t> cause dangerous global warming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ETS gives peverse resul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ETS gives peverse results</a:t>
            </a:r>
          </a:p>
        </p:txBody>
      </p:sp>
      <p:sp>
        <p:nvSpPr>
          <p:cNvPr id="240" name="Increasing carbon tax from $25 to $250 increases cost of generation at Huntly by about 25 ¢/kWh…"/>
          <p:cNvSpPr txBox="1">
            <a:spLocks noGrp="1"/>
          </p:cNvSpPr>
          <p:nvPr>
            <p:ph type="body" idx="1"/>
          </p:nvPr>
        </p:nvSpPr>
        <p:spPr>
          <a:xfrm>
            <a:off x="1473200" y="3905250"/>
            <a:ext cx="21127795" cy="80391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Increasing carbon tax from $25 to $250 increases cost of generation at Huntly by about 25 ¢/kWh</a:t>
            </a:r>
          </a:p>
          <a:p>
            <a:pPr lvl="1">
              <a:buBlip>
                <a:blip r:embed="rId2"/>
              </a:buBlip>
            </a:pPr>
            <a:r>
              <a:t>The way the electricity market works this will deliver windfall profits of 25 ¢/kWh to other generators most of the time. </a:t>
            </a:r>
          </a:p>
          <a:p>
            <a:pPr lvl="1">
              <a:buBlip>
                <a:blip r:embed="rId2"/>
              </a:buBlip>
            </a:pPr>
            <a:r>
              <a:t>For every 25 ¢ paid in carbon tax by Huntly the consumers will pay ~$2.50 in windfall profits to the other generators</a:t>
            </a:r>
          </a:p>
        </p:txBody>
      </p:sp>
      <p:grpSp>
        <p:nvGrpSpPr>
          <p:cNvPr id="243" name="Group"/>
          <p:cNvGrpSpPr/>
          <p:nvPr/>
        </p:nvGrpSpPr>
        <p:grpSpPr>
          <a:xfrm>
            <a:off x="1842279" y="11210440"/>
            <a:ext cx="20699442" cy="1980947"/>
            <a:chOff x="0" y="0"/>
            <a:chExt cx="20699441" cy="1980946"/>
          </a:xfrm>
        </p:grpSpPr>
        <p:sp>
          <p:nvSpPr>
            <p:cNvPr id="241" name="Rounded Rectangle"/>
            <p:cNvSpPr/>
            <p:nvPr/>
          </p:nvSpPr>
          <p:spPr>
            <a:xfrm>
              <a:off x="0" y="0"/>
              <a:ext cx="20699442" cy="1980947"/>
            </a:xfrm>
            <a:prstGeom prst="roundRect">
              <a:avLst>
                <a:gd name="adj" fmla="val 9617"/>
              </a:avLst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6100" b="1" i="1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242" name="Which motivates the other generators to keep Huntly running on coal!"/>
            <p:cNvSpPr txBox="1"/>
            <p:nvPr/>
          </p:nvSpPr>
          <p:spPr>
            <a:xfrm>
              <a:off x="1349863" y="174182"/>
              <a:ext cx="17999715" cy="16325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>
                <a:spcBef>
                  <a:spcPts val="5100"/>
                </a:spcBef>
                <a:defRPr sz="5000" b="1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Which motivates the other generators to keep Huntly running on coal!</a:t>
              </a:r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More hydropower, geothermal and ga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More hydropower, geothermal and gas</a:t>
            </a:r>
          </a:p>
        </p:txBody>
      </p:sp>
      <p:sp>
        <p:nvSpPr>
          <p:cNvPr id="246" name="More than 1000 MW of hydropower availabl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More than 1000 MW of hydropower available</a:t>
            </a:r>
          </a:p>
          <a:p>
            <a:pPr lvl="1">
              <a:buBlip>
                <a:blip r:embed="rId2"/>
              </a:buBlip>
            </a:pPr>
            <a:r>
              <a:t>Lower Waitaki, Clutha and West Coast</a:t>
            </a:r>
          </a:p>
          <a:p>
            <a:pPr>
              <a:buBlip>
                <a:blip r:embed="rId2"/>
              </a:buBlip>
            </a:pPr>
            <a:r>
              <a:t>600 MW more geothermal</a:t>
            </a:r>
          </a:p>
          <a:p>
            <a:pPr>
              <a:buBlip>
                <a:blip r:embed="rId2"/>
              </a:buBlip>
            </a:pPr>
            <a:r>
              <a:t>Huge gas potential including shale gas in the South Island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he Commission’s Advice"/>
          <p:cNvSpPr txBox="1">
            <a:spLocks noGrp="1"/>
          </p:cNvSpPr>
          <p:nvPr>
            <p:ph type="title"/>
          </p:nvPr>
        </p:nvSpPr>
        <p:spPr>
          <a:xfrm>
            <a:off x="1473199" y="-8055"/>
            <a:ext cx="21437601" cy="3429001"/>
          </a:xfrm>
          <a:prstGeom prst="rect">
            <a:avLst/>
          </a:prstGeom>
        </p:spPr>
        <p:txBody>
          <a:bodyPr/>
          <a:lstStyle/>
          <a:p>
            <a:r>
              <a:t>The Commission’s Advice</a:t>
            </a:r>
          </a:p>
        </p:txBody>
      </p:sp>
      <p:sp>
        <p:nvSpPr>
          <p:cNvPr id="128" name="The Commission advises that we must achieve net zero by 2050 by:…"/>
          <p:cNvSpPr txBox="1">
            <a:spLocks noGrp="1"/>
          </p:cNvSpPr>
          <p:nvPr>
            <p:ph type="body" idx="1"/>
          </p:nvPr>
        </p:nvSpPr>
        <p:spPr>
          <a:xfrm>
            <a:off x="1473200" y="2891564"/>
            <a:ext cx="21437600" cy="10257042"/>
          </a:xfrm>
          <a:prstGeom prst="rect">
            <a:avLst/>
          </a:prstGeom>
        </p:spPr>
        <p:txBody>
          <a:bodyPr/>
          <a:lstStyle/>
          <a:p>
            <a:pPr marL="527050" indent="-527050" defTabSz="685165">
              <a:spcBef>
                <a:spcPts val="4200"/>
              </a:spcBef>
              <a:buBlip>
                <a:blip r:embed="rId3"/>
              </a:buBlip>
              <a:defRPr sz="4150">
                <a:effectLst>
                  <a:outerShdw blurRad="42164" dist="31623" dir="5400000" rotWithShape="0">
                    <a:srgbClr val="000000"/>
                  </a:outerShdw>
                </a:effectLst>
              </a:defRPr>
            </a:pPr>
            <a:r>
              <a:rPr dirty="0"/>
              <a:t>The Commission advises that we must achieve net zero by 2050 by:</a:t>
            </a:r>
          </a:p>
          <a:p>
            <a:pPr marL="1054100" lvl="1" indent="-527050" defTabSz="685165">
              <a:spcBef>
                <a:spcPts val="4200"/>
              </a:spcBef>
              <a:buBlip>
                <a:blip r:embed="rId3"/>
              </a:buBlip>
              <a:defRPr sz="4150">
                <a:effectLst>
                  <a:outerShdw blurRad="42164" dist="31623" dir="5400000" rotWithShape="0">
                    <a:srgbClr val="000000"/>
                  </a:outerShdw>
                </a:effectLst>
              </a:defRPr>
            </a:pPr>
            <a:r>
              <a:rPr dirty="0"/>
              <a:t>Electrifying transport</a:t>
            </a:r>
          </a:p>
          <a:p>
            <a:pPr marL="1054100" lvl="1" indent="-527050" defTabSz="685165">
              <a:spcBef>
                <a:spcPts val="4200"/>
              </a:spcBef>
              <a:buBlip>
                <a:blip r:embed="rId3"/>
              </a:buBlip>
              <a:defRPr sz="4150">
                <a:effectLst>
                  <a:outerShdw blurRad="42164" dist="31623" dir="5400000" rotWithShape="0">
                    <a:srgbClr val="000000"/>
                  </a:outerShdw>
                </a:effectLst>
              </a:defRPr>
            </a:pPr>
            <a:r>
              <a:rPr dirty="0"/>
              <a:t>Electrifying heating</a:t>
            </a:r>
          </a:p>
          <a:p>
            <a:pPr marL="1054100" lvl="1" indent="-527050" defTabSz="685165">
              <a:spcBef>
                <a:spcPts val="4200"/>
              </a:spcBef>
              <a:buBlip>
                <a:blip r:embed="rId3"/>
              </a:buBlip>
              <a:defRPr sz="4150">
                <a:effectLst>
                  <a:outerShdw blurRad="42164" dist="31623" dir="5400000" rotWithShape="0">
                    <a:srgbClr val="000000"/>
                  </a:outerShdw>
                </a:effectLst>
              </a:defRPr>
            </a:pPr>
            <a:r>
              <a:rPr dirty="0"/>
              <a:t>Massive increases in wind and solar power</a:t>
            </a:r>
          </a:p>
          <a:p>
            <a:pPr marL="527050" indent="-527050" defTabSz="685165">
              <a:spcBef>
                <a:spcPts val="4200"/>
              </a:spcBef>
              <a:buBlip>
                <a:blip r:embed="rId3"/>
              </a:buBlip>
              <a:defRPr sz="4150">
                <a:effectLst>
                  <a:outerShdw blurRad="42164" dist="31623" dir="5400000" rotWithShape="0">
                    <a:srgbClr val="000000"/>
                  </a:outerShdw>
                </a:effectLst>
              </a:defRPr>
            </a:pPr>
            <a:r>
              <a:rPr dirty="0"/>
              <a:t>This implies</a:t>
            </a:r>
          </a:p>
          <a:p>
            <a:pPr marL="1054100" lvl="1" indent="-527050" defTabSz="685165">
              <a:spcBef>
                <a:spcPts val="4200"/>
              </a:spcBef>
              <a:buBlip>
                <a:blip r:embed="rId3"/>
              </a:buBlip>
              <a:defRPr sz="4150">
                <a:effectLst>
                  <a:outerShdw blurRad="42164" dist="31623" dir="5400000" rotWithShape="0">
                    <a:srgbClr val="000000"/>
                  </a:outerShdw>
                </a:effectLst>
              </a:defRPr>
            </a:pPr>
            <a:r>
              <a:rPr dirty="0"/>
              <a:t>Increasing generating capacity by about </a:t>
            </a:r>
            <a:r>
              <a:rPr lang="en-US" dirty="0"/>
              <a:t>160</a:t>
            </a:r>
            <a:r>
              <a:rPr dirty="0"/>
              <a:t>%</a:t>
            </a:r>
          </a:p>
          <a:p>
            <a:pPr marL="1054100" lvl="1" indent="-527050" defTabSz="685165">
              <a:spcBef>
                <a:spcPts val="4200"/>
              </a:spcBef>
              <a:buBlip>
                <a:blip r:embed="rId3"/>
              </a:buBlip>
              <a:defRPr sz="4150">
                <a:effectLst>
                  <a:outerShdw blurRad="42164" dist="31623" dir="5400000" rotWithShape="0">
                    <a:srgbClr val="000000"/>
                  </a:outerShdw>
                </a:effectLst>
              </a:defRPr>
            </a:pPr>
            <a:r>
              <a:rPr dirty="0"/>
              <a:t>Commissioning ~5000 MW of short and long term energy storage</a:t>
            </a:r>
          </a:p>
          <a:p>
            <a:pPr marL="527050" indent="-527050" defTabSz="685165">
              <a:spcBef>
                <a:spcPts val="4200"/>
              </a:spcBef>
              <a:buBlip>
                <a:blip r:embed="rId3"/>
              </a:buBlip>
              <a:defRPr sz="4150">
                <a:effectLst>
                  <a:outerShdw blurRad="42164" dist="31623" dir="5400000" rotWithShape="0">
                    <a:srgbClr val="000000"/>
                  </a:outerShdw>
                </a:effectLst>
              </a:defRPr>
            </a:pPr>
            <a:r>
              <a:rPr dirty="0"/>
              <a:t>Can do we do it?</a:t>
            </a:r>
          </a:p>
          <a:p>
            <a:pPr marL="1054100" lvl="1" indent="-527050" defTabSz="685165">
              <a:spcBef>
                <a:spcPts val="4200"/>
              </a:spcBef>
              <a:buBlip>
                <a:blip r:embed="rId3"/>
              </a:buBlip>
              <a:defRPr sz="4150">
                <a:effectLst>
                  <a:outerShdw blurRad="42164" dist="31623" dir="5400000" rotWithShape="0">
                    <a:srgbClr val="000000"/>
                  </a:outerShdw>
                </a:effectLst>
              </a:defRPr>
            </a:pPr>
            <a:r>
              <a:rPr dirty="0"/>
              <a:t>The engineering and economic challenges are enormous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Adopt nuclear power"/>
          <p:cNvSpPr txBox="1">
            <a:spLocks noGrp="1"/>
          </p:cNvSpPr>
          <p:nvPr>
            <p:ph type="title"/>
          </p:nvPr>
        </p:nvSpPr>
        <p:spPr>
          <a:xfrm>
            <a:off x="1473200" y="-898761"/>
            <a:ext cx="21437601" cy="3429001"/>
          </a:xfrm>
          <a:prstGeom prst="rect">
            <a:avLst/>
          </a:prstGeom>
        </p:spPr>
        <p:txBody>
          <a:bodyPr/>
          <a:lstStyle/>
          <a:p>
            <a:r>
              <a:t>Adopt nuclear power</a:t>
            </a:r>
          </a:p>
        </p:txBody>
      </p:sp>
      <p:sp>
        <p:nvSpPr>
          <p:cNvPr id="249" name="Nuclear power has proved to be safe, reliable and emissions free"/>
          <p:cNvSpPr txBox="1">
            <a:spLocks noGrp="1"/>
          </p:cNvSpPr>
          <p:nvPr>
            <p:ph type="body" sz="quarter" idx="1"/>
          </p:nvPr>
        </p:nvSpPr>
        <p:spPr>
          <a:xfrm>
            <a:off x="522927" y="1238136"/>
            <a:ext cx="21437601" cy="1663928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Nuclear power has proved to be safe, reliable and emissions free</a:t>
            </a:r>
          </a:p>
        </p:txBody>
      </p:sp>
      <p:sp>
        <p:nvSpPr>
          <p:cNvPr id="251" name="Mass produced small modular reactors will soon be available…"/>
          <p:cNvSpPr txBox="1"/>
          <p:nvPr/>
        </p:nvSpPr>
        <p:spPr>
          <a:xfrm>
            <a:off x="67856" y="3576707"/>
            <a:ext cx="3696564" cy="7588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5100"/>
              </a:spcBef>
              <a:defRPr sz="5000"/>
            </a:pPr>
            <a:r>
              <a:t>Mass produced small modular reactors will soon be available</a:t>
            </a:r>
          </a:p>
          <a:p>
            <a:pPr>
              <a:spcBef>
                <a:spcPts val="5100"/>
              </a:spcBef>
              <a:defRPr sz="5000"/>
            </a:pPr>
            <a:r>
              <a:t>Not banned in NZ! </a:t>
            </a:r>
          </a:p>
        </p:txBody>
      </p:sp>
      <p:pic>
        <p:nvPicPr>
          <p:cNvPr id="25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497" y="4082139"/>
            <a:ext cx="20332647" cy="963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roppedImage.pdf" descr="droppedImage.pdf">
            <a:extLst>
              <a:ext uri="{FF2B5EF4-FFF2-40B4-BE49-F238E27FC236}">
                <a16:creationId xmlns:a16="http://schemas.microsoft.com/office/drawing/2014/main" id="{82D0E978-0577-F24A-AB6C-0212DB3A4F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788" y="4431105"/>
            <a:ext cx="20878212" cy="9073052"/>
          </a:xfrm>
          <a:prstGeom prst="rect">
            <a:avLst/>
          </a:prstGeom>
          <a:ln w="12700">
            <a:miter lim="400000"/>
          </a:ln>
          <a:effectLst>
            <a:outerShdw blurRad="101600" dist="88900" dir="5400000" rotWithShape="0">
              <a:srgbClr val="000000">
                <a:alpha val="45000"/>
              </a:srgbClr>
            </a:outerShdw>
          </a:effectLst>
        </p:spPr>
      </p:pic>
    </p:spTree>
  </p:cSld>
  <p:clrMapOvr>
    <a:masterClrMapping/>
  </p:clrMapOvr>
  <p:transition spd="med" advClick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2" animBg="1" advAuto="0"/>
      <p:bldP spid="7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93F70-C8A2-D849-BA47-8F5D20D7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-222250"/>
            <a:ext cx="21437600" cy="3429000"/>
          </a:xfrm>
        </p:spPr>
        <p:txBody>
          <a:bodyPr/>
          <a:lstStyle/>
          <a:p>
            <a:r>
              <a:rPr lang="en-US" dirty="0"/>
              <a:t>World Energy       and     Electricity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C6D57-43D9-1F43-A81C-59EE5879B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386" y="11585"/>
            <a:ext cx="15068421" cy="137044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DB9863-F059-4F4E-823E-79402308F761}"/>
              </a:ext>
            </a:extLst>
          </p:cNvPr>
          <p:cNvSpPr txBox="1"/>
          <p:nvPr/>
        </p:nvSpPr>
        <p:spPr>
          <a:xfrm>
            <a:off x="17982862" y="3206750"/>
            <a:ext cx="1614224" cy="102592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Coal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E9836-8AA4-DB45-BC1D-9B18E747B192}"/>
              </a:ext>
            </a:extLst>
          </p:cNvPr>
          <p:cNvSpPr txBox="1"/>
          <p:nvPr/>
        </p:nvSpPr>
        <p:spPr>
          <a:xfrm>
            <a:off x="14183663" y="0"/>
            <a:ext cx="1798569" cy="102592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Wind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B0D54A-48EC-6142-9885-518EB6EA0BA3}"/>
              </a:ext>
            </a:extLst>
          </p:cNvPr>
          <p:cNvSpPr txBox="1"/>
          <p:nvPr/>
        </p:nvSpPr>
        <p:spPr>
          <a:xfrm>
            <a:off x="17529043" y="10280272"/>
            <a:ext cx="1442703" cy="102592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Gas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493597-204C-E249-ACEC-6B70CA39FA47}"/>
              </a:ext>
            </a:extLst>
          </p:cNvPr>
          <p:cNvSpPr txBox="1"/>
          <p:nvPr/>
        </p:nvSpPr>
        <p:spPr>
          <a:xfrm>
            <a:off x="22001227" y="7259201"/>
            <a:ext cx="958596" cy="102592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Oil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20C4E0-C6A8-FB49-9D2D-1F3DCAD8F1D1}"/>
              </a:ext>
            </a:extLst>
          </p:cNvPr>
          <p:cNvSpPr txBox="1"/>
          <p:nvPr/>
        </p:nvSpPr>
        <p:spPr>
          <a:xfrm>
            <a:off x="13590537" y="1586661"/>
            <a:ext cx="1798570" cy="102592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Solar</a:t>
            </a:r>
          </a:p>
        </p:txBody>
      </p:sp>
    </p:spTree>
    <p:extLst>
      <p:ext uri="{BB962C8B-B14F-4D97-AF65-F5344CB8AC3E}">
        <p14:creationId xmlns:p14="http://schemas.microsoft.com/office/powerpoint/2010/main" val="383508777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53F9F-90F7-694D-B7B1-2176ACED8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600"/>
            <a:ext cx="5963812" cy="3429000"/>
          </a:xfrm>
        </p:spPr>
        <p:txBody>
          <a:bodyPr/>
          <a:lstStyle/>
          <a:p>
            <a:r>
              <a:rPr lang="en-US" dirty="0"/>
              <a:t>World Electricity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C55DA2-148B-4648-BDA0-5150EC350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499" y="248801"/>
            <a:ext cx="18859501" cy="1371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C44AB2-D680-4340-9AF1-AD826E700276}"/>
              </a:ext>
            </a:extLst>
          </p:cNvPr>
          <p:cNvSpPr txBox="1"/>
          <p:nvPr/>
        </p:nvSpPr>
        <p:spPr>
          <a:xfrm>
            <a:off x="5712798" y="7303685"/>
            <a:ext cx="1614224" cy="102592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Coal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F681E-9E71-1A45-ABF3-1A0E61DA9A5F}"/>
              </a:ext>
            </a:extLst>
          </p:cNvPr>
          <p:cNvSpPr txBox="1"/>
          <p:nvPr/>
        </p:nvSpPr>
        <p:spPr>
          <a:xfrm>
            <a:off x="12584487" y="248801"/>
            <a:ext cx="1442703" cy="102592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Gas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3ED9B-7E95-1940-9A0C-3B78B94462BC}"/>
              </a:ext>
            </a:extLst>
          </p:cNvPr>
          <p:cNvSpPr txBox="1"/>
          <p:nvPr/>
        </p:nvSpPr>
        <p:spPr>
          <a:xfrm>
            <a:off x="19674181" y="4368122"/>
            <a:ext cx="1798569" cy="102592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Wind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EF96C-A233-C541-AFE2-0DBD0FCC30E7}"/>
              </a:ext>
            </a:extLst>
          </p:cNvPr>
          <p:cNvSpPr txBox="1"/>
          <p:nvPr/>
        </p:nvSpPr>
        <p:spPr>
          <a:xfrm>
            <a:off x="19766353" y="6029790"/>
            <a:ext cx="1798570" cy="102592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Solar</a:t>
            </a:r>
          </a:p>
        </p:txBody>
      </p:sp>
    </p:spTree>
    <p:extLst>
      <p:ext uri="{BB962C8B-B14F-4D97-AF65-F5344CB8AC3E}">
        <p14:creationId xmlns:p14="http://schemas.microsoft.com/office/powerpoint/2010/main" val="172394147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New Zealand cannot affect the climate"/>
          <p:cNvSpPr txBox="1">
            <a:spLocks noGrp="1"/>
          </p:cNvSpPr>
          <p:nvPr>
            <p:ph type="title"/>
          </p:nvPr>
        </p:nvSpPr>
        <p:spPr>
          <a:xfrm>
            <a:off x="91683" y="-803733"/>
            <a:ext cx="23712374" cy="3429001"/>
          </a:xfrm>
          <a:prstGeom prst="rect">
            <a:avLst/>
          </a:prstGeom>
        </p:spPr>
        <p:txBody>
          <a:bodyPr/>
          <a:lstStyle/>
          <a:p>
            <a:r>
              <a:t>New Zealand cannot affect the climate</a:t>
            </a:r>
          </a:p>
        </p:txBody>
      </p:sp>
      <p:sp>
        <p:nvSpPr>
          <p:cNvPr id="255" name="Double-click to edit"/>
          <p:cNvSpPr txBox="1">
            <a:spLocks noGrp="1"/>
          </p:cNvSpPr>
          <p:nvPr>
            <p:ph type="body" idx="1"/>
          </p:nvPr>
        </p:nvSpPr>
        <p:spPr>
          <a:xfrm>
            <a:off x="8505218" y="4811161"/>
            <a:ext cx="21437601" cy="8039101"/>
          </a:xfrm>
          <a:prstGeom prst="rect">
            <a:avLst/>
          </a:prstGeom>
        </p:spPr>
        <p:txBody>
          <a:bodyPr/>
          <a:lstStyle/>
          <a:p>
            <a:pPr marL="254000" indent="-254000" defTabSz="330200">
              <a:spcBef>
                <a:spcPts val="2000"/>
              </a:spcBef>
              <a:buBlip>
                <a:blip r:embed="rId2"/>
              </a:buBlip>
              <a:defRPr sz="2000">
                <a:effectLst>
                  <a:outerShdw blurRad="20320" dist="15240" dir="5400000" rotWithShape="0">
                    <a:srgbClr val="000000"/>
                  </a:outerShdw>
                </a:effectLst>
              </a:defRPr>
            </a:pPr>
            <a:endParaRPr/>
          </a:p>
        </p:txBody>
      </p:sp>
      <p:pic>
        <p:nvPicPr>
          <p:cNvPr id="25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218" y="4811161"/>
            <a:ext cx="13897466" cy="7937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218" y="4811161"/>
            <a:ext cx="9829801" cy="510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026" y="2580201"/>
            <a:ext cx="21906324" cy="11377703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Coal fired power plants"/>
          <p:cNvSpPr txBox="1"/>
          <p:nvPr/>
        </p:nvSpPr>
        <p:spPr>
          <a:xfrm>
            <a:off x="14278291" y="12146991"/>
            <a:ext cx="8941182" cy="115531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dirty="0"/>
              <a:t>Coal fired power plants</a:t>
            </a:r>
          </a:p>
        </p:txBody>
      </p:sp>
      <p:sp>
        <p:nvSpPr>
          <p:cNvPr id="260" name="Gas fired power plants"/>
          <p:cNvSpPr txBox="1"/>
          <p:nvPr/>
        </p:nvSpPr>
        <p:spPr>
          <a:xfrm>
            <a:off x="4665627" y="12146991"/>
            <a:ext cx="8742935" cy="1155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dirty="0"/>
              <a:t>Gas fired power plants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42F46-C6F4-FD4F-AA98-CA27CF33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600"/>
            <a:ext cx="7537109" cy="3429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world runs on fossil fuels!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31280-2F5C-2547-968E-A9E9A2D11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531" y="0"/>
            <a:ext cx="17115691" cy="140566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EBF410-CE73-0843-93F5-3FF0D486D11F}"/>
              </a:ext>
            </a:extLst>
          </p:cNvPr>
          <p:cNvSpPr txBox="1"/>
          <p:nvPr/>
        </p:nvSpPr>
        <p:spPr>
          <a:xfrm>
            <a:off x="15965412" y="11194710"/>
            <a:ext cx="929743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Oil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D8F597-4F33-DE41-9427-B51C10BD34FF}"/>
              </a:ext>
            </a:extLst>
          </p:cNvPr>
          <p:cNvSpPr txBox="1"/>
          <p:nvPr/>
        </p:nvSpPr>
        <p:spPr>
          <a:xfrm>
            <a:off x="14660892" y="8332813"/>
            <a:ext cx="3754234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Natural gas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EB43C-77B1-3A49-BF0F-49E78195BCD9}"/>
              </a:ext>
            </a:extLst>
          </p:cNvPr>
          <p:cNvSpPr txBox="1"/>
          <p:nvPr/>
        </p:nvSpPr>
        <p:spPr>
          <a:xfrm>
            <a:off x="15755743" y="5862856"/>
            <a:ext cx="1564532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Coal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C2464-0C71-7348-AF11-AD7B00ED3F19}"/>
              </a:ext>
            </a:extLst>
          </p:cNvPr>
          <p:cNvSpPr txBox="1"/>
          <p:nvPr/>
        </p:nvSpPr>
        <p:spPr>
          <a:xfrm>
            <a:off x="15616760" y="4015501"/>
            <a:ext cx="2556790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Nuclear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226C9C-483F-2E4D-8418-FE55BFEC72F5}"/>
              </a:ext>
            </a:extLst>
          </p:cNvPr>
          <p:cNvSpPr txBox="1"/>
          <p:nvPr/>
        </p:nvSpPr>
        <p:spPr>
          <a:xfrm>
            <a:off x="18173550" y="2676575"/>
            <a:ext cx="4057201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Hydropower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0148E9-CA6D-7F42-BB1B-03B245FCCF2B}"/>
              </a:ext>
            </a:extLst>
          </p:cNvPr>
          <p:cNvSpPr txBox="1"/>
          <p:nvPr/>
        </p:nvSpPr>
        <p:spPr>
          <a:xfrm>
            <a:off x="17320275" y="1337649"/>
            <a:ext cx="5763750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2"/>
                </a:solidFill>
              </a:rPr>
              <a:t>R</a:t>
            </a:r>
            <a:r>
              <a:rPr kumimoji="0" lang="en-US" sz="5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enewables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D7352F-AB10-064E-A4C9-5D6F2D51C285}"/>
              </a:ext>
            </a:extLst>
          </p:cNvPr>
          <p:cNvSpPr txBox="1"/>
          <p:nvPr/>
        </p:nvSpPr>
        <p:spPr>
          <a:xfrm>
            <a:off x="355607" y="4564369"/>
            <a:ext cx="6950621" cy="63504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Do we try to mitigate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possibly natural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global warming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or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Do we adapt to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an ever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changing climate?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5BD93D-A8FC-1A4D-AD02-F0AF495C9877}"/>
              </a:ext>
            </a:extLst>
          </p:cNvPr>
          <p:cNvSpPr txBox="1"/>
          <p:nvPr/>
        </p:nvSpPr>
        <p:spPr>
          <a:xfrm>
            <a:off x="8910325" y="12362644"/>
            <a:ext cx="1756892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1995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A75C8E-B73D-DF44-A226-FC98E905293C}"/>
              </a:ext>
            </a:extLst>
          </p:cNvPr>
          <p:cNvSpPr txBox="1"/>
          <p:nvPr/>
        </p:nvSpPr>
        <p:spPr>
          <a:xfrm>
            <a:off x="21327133" y="12362644"/>
            <a:ext cx="1756892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60238255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droppedImage.png" descr="dropped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886" y="-1312062"/>
            <a:ext cx="24580848" cy="18196614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Questions"/>
          <p:cNvSpPr txBox="1">
            <a:spLocks noGrp="1"/>
          </p:cNvSpPr>
          <p:nvPr>
            <p:ph type="ctrTitle"/>
          </p:nvPr>
        </p:nvSpPr>
        <p:spPr>
          <a:xfrm>
            <a:off x="7288869" y="460318"/>
            <a:ext cx="21437601" cy="2446577"/>
          </a:xfrm>
          <a:prstGeom prst="rect">
            <a:avLst/>
          </a:prstGeom>
        </p:spPr>
        <p:txBody>
          <a:bodyPr/>
          <a:lstStyle>
            <a:lvl1pPr>
              <a:defRPr sz="12700"/>
            </a:lvl1pPr>
          </a:lstStyle>
          <a:p>
            <a:r>
              <a:rPr b="1" i="1" dirty="0"/>
              <a:t>Questions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Electrify transport and heating"/>
          <p:cNvSpPr txBox="1">
            <a:spLocks noGrp="1"/>
          </p:cNvSpPr>
          <p:nvPr>
            <p:ph type="title"/>
          </p:nvPr>
        </p:nvSpPr>
        <p:spPr>
          <a:xfrm>
            <a:off x="1473200" y="-140010"/>
            <a:ext cx="21437601" cy="3429001"/>
          </a:xfrm>
          <a:prstGeom prst="rect">
            <a:avLst/>
          </a:prstGeom>
        </p:spPr>
        <p:txBody>
          <a:bodyPr/>
          <a:lstStyle/>
          <a:p>
            <a:r>
              <a:t>Electrify transport and heating</a:t>
            </a:r>
          </a:p>
        </p:txBody>
      </p:sp>
      <p:sp>
        <p:nvSpPr>
          <p:cNvPr id="134" name="The Commission wants us to start now…"/>
          <p:cNvSpPr txBox="1">
            <a:spLocks noGrp="1"/>
          </p:cNvSpPr>
          <p:nvPr>
            <p:ph type="body" idx="1"/>
          </p:nvPr>
        </p:nvSpPr>
        <p:spPr>
          <a:xfrm>
            <a:off x="782116" y="2535973"/>
            <a:ext cx="22819768" cy="907165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  <a:defRPr sz="6000"/>
            </a:pPr>
            <a:r>
              <a:rPr dirty="0"/>
              <a:t>The Commission wants us to start now</a:t>
            </a:r>
            <a:r>
              <a:rPr lang="en-US" dirty="0"/>
              <a:t>.  Why?</a:t>
            </a:r>
            <a:endParaRPr dirty="0"/>
          </a:p>
          <a:p>
            <a:pPr>
              <a:buBlip>
                <a:blip r:embed="rId3"/>
              </a:buBlip>
              <a:defRPr sz="6000"/>
            </a:pPr>
            <a:r>
              <a:rPr dirty="0"/>
              <a:t>For as long as Huntly is generating….</a:t>
            </a:r>
          </a:p>
          <a:p>
            <a:pPr lvl="2">
              <a:buBlip>
                <a:blip r:embed="rId3"/>
              </a:buBlip>
              <a:defRPr sz="6000"/>
            </a:pPr>
            <a:r>
              <a:rPr lang="en-US" dirty="0"/>
              <a:t>Replacing </a:t>
            </a:r>
            <a:r>
              <a:rPr dirty="0"/>
              <a:t>a coal fired boiler with an electric boiler results in Huntly burning 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two and a half</a:t>
            </a:r>
            <a:r>
              <a:rPr dirty="0"/>
              <a:t> </a:t>
            </a:r>
            <a:r>
              <a:rPr dirty="0" err="1"/>
              <a:t>tonnes</a:t>
            </a:r>
            <a:r>
              <a:rPr dirty="0"/>
              <a:t> of </a:t>
            </a:r>
            <a:r>
              <a:rPr lang="en-US" dirty="0"/>
              <a:t>for</a:t>
            </a:r>
            <a:r>
              <a:rPr lang="en-US" i="1" dirty="0"/>
              <a:t> every </a:t>
            </a:r>
            <a:r>
              <a:rPr lang="en-US" i="1" dirty="0" err="1"/>
              <a:t>tonne</a:t>
            </a:r>
            <a:r>
              <a:rPr lang="en-US" i="1" dirty="0"/>
              <a:t> “saved”</a:t>
            </a:r>
            <a:endParaRPr dirty="0"/>
          </a:p>
          <a:p>
            <a:pPr lvl="2">
              <a:buBlip>
                <a:blip r:embed="rId3"/>
              </a:buBlip>
              <a:defRPr sz="6000"/>
            </a:pPr>
            <a:r>
              <a:rPr dirty="0"/>
              <a:t>Electric cars will be </a:t>
            </a:r>
            <a:r>
              <a:rPr dirty="0" err="1"/>
              <a:t>fuelled</a:t>
            </a:r>
            <a:r>
              <a:rPr dirty="0"/>
              <a:t> by coal fired electricity</a:t>
            </a:r>
          </a:p>
        </p:txBody>
      </p:sp>
      <p:sp>
        <p:nvSpPr>
          <p:cNvPr id="135" name="Renewable power system first…"/>
          <p:cNvSpPr/>
          <p:nvPr/>
        </p:nvSpPr>
        <p:spPr>
          <a:xfrm>
            <a:off x="1952352" y="11180027"/>
            <a:ext cx="18173261" cy="1980947"/>
          </a:xfrm>
          <a:prstGeom prst="roundRect">
            <a:avLst>
              <a:gd name="adj" fmla="val 9617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6100"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Renewable power system first </a:t>
            </a:r>
          </a:p>
          <a:p>
            <a:pPr>
              <a:defRPr sz="6100"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dirty="0"/>
              <a:t>THEN</a:t>
            </a:r>
            <a:r>
              <a:rPr dirty="0"/>
              <a:t> convert transport and heating to electric!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he grand plan"/>
          <p:cNvSpPr txBox="1">
            <a:spLocks noGrp="1"/>
          </p:cNvSpPr>
          <p:nvPr>
            <p:ph type="title"/>
          </p:nvPr>
        </p:nvSpPr>
        <p:spPr>
          <a:xfrm>
            <a:off x="1473200" y="-290586"/>
            <a:ext cx="21437601" cy="3429001"/>
          </a:xfrm>
          <a:prstGeom prst="rect">
            <a:avLst/>
          </a:prstGeom>
        </p:spPr>
        <p:txBody>
          <a:bodyPr/>
          <a:lstStyle/>
          <a:p>
            <a:r>
              <a:t>The grand plan</a:t>
            </a:r>
          </a:p>
        </p:txBody>
      </p:sp>
      <p:graphicFrame>
        <p:nvGraphicFramePr>
          <p:cNvPr id="131" name="Table"/>
          <p:cNvGraphicFramePr/>
          <p:nvPr/>
        </p:nvGraphicFramePr>
        <p:xfrm>
          <a:off x="937422" y="3428322"/>
          <a:ext cx="22080832" cy="8992955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724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4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6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6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98591">
                <a:tc>
                  <a:txBody>
                    <a:bodyPr/>
                    <a:lstStyle/>
                    <a:p>
                      <a:pPr algn="ctr">
                        <a:defRPr sz="4600"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2020 -2025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2025- 2030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2030 - 2035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2050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591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Vehicles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Electrify transport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Electrify transport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No more ICE vehicles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All electric?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591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Planes and ships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 sz="4200"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Electrify ships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Electrify planes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???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8591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Heating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Kill new gas heating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Kill new gas heating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Kill existing gas heating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All electric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8591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6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Electricity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Phase out coal and gas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Upgrade grid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~ 95% fossil free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383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effectLst>
                            <a:outerShdw blurRad="38100" dist="63500" dir="5400000" rotWithShape="0">
                              <a:srgbClr val="000000">
                                <a:alpha val="48275"/>
                              </a:srgbClr>
                            </a:outerShdw>
                          </a:effectLst>
                          <a:sym typeface="Helvetica Neue Light"/>
                        </a:rPr>
                        <a:t>Still burning some gas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ransport cost -14,000 km pa"/>
          <p:cNvSpPr txBox="1">
            <a:spLocks noGrp="1"/>
          </p:cNvSpPr>
          <p:nvPr>
            <p:ph type="title"/>
          </p:nvPr>
        </p:nvSpPr>
        <p:spPr>
          <a:xfrm>
            <a:off x="1473200" y="83014"/>
            <a:ext cx="21437601" cy="2410200"/>
          </a:xfrm>
          <a:prstGeom prst="rect">
            <a:avLst/>
          </a:prstGeom>
        </p:spPr>
        <p:txBody>
          <a:bodyPr/>
          <a:lstStyle/>
          <a:p>
            <a:r>
              <a:t>Transport cost -14,000 km pa</a:t>
            </a:r>
          </a:p>
        </p:txBody>
      </p:sp>
      <p:sp>
        <p:nvSpPr>
          <p:cNvPr id="140" name="Electric car costing $60,000 + $3000 for home charger…"/>
          <p:cNvSpPr txBox="1">
            <a:spLocks noGrp="1"/>
          </p:cNvSpPr>
          <p:nvPr>
            <p:ph type="body" idx="1"/>
          </p:nvPr>
        </p:nvSpPr>
        <p:spPr>
          <a:xfrm>
            <a:off x="1473199" y="1698338"/>
            <a:ext cx="21437601" cy="10319323"/>
          </a:xfrm>
          <a:prstGeom prst="rect">
            <a:avLst/>
          </a:prstGeom>
        </p:spPr>
        <p:txBody>
          <a:bodyPr/>
          <a:lstStyle/>
          <a:p>
            <a:pPr marL="546099" indent="-546099" defTabSz="709930">
              <a:spcBef>
                <a:spcPts val="4300"/>
              </a:spcBef>
              <a:buBlip>
                <a:blip r:embed="rId3"/>
              </a:buBlip>
              <a:defRPr sz="5418">
                <a:effectLst>
                  <a:outerShdw blurRad="43688" dist="32766" dir="5400000" rotWithShape="0">
                    <a:srgbClr val="000000"/>
                  </a:outerShdw>
                </a:effectLst>
              </a:defRPr>
            </a:pPr>
            <a:r>
              <a:rPr dirty="0"/>
              <a:t>Electric car costing $60,000 + $3000 for home charger</a:t>
            </a:r>
          </a:p>
          <a:p>
            <a:pPr marL="1092200" lvl="1" indent="-546100" defTabSz="709930">
              <a:spcBef>
                <a:spcPts val="0"/>
              </a:spcBef>
              <a:buBlip>
                <a:blip r:embed="rId3"/>
              </a:buBlip>
              <a:defRPr sz="5418">
                <a:effectLst>
                  <a:outerShdw blurRad="43688" dist="32766" dir="5400000" rotWithShape="0">
                    <a:srgbClr val="000000"/>
                  </a:outerShdw>
                </a:effectLst>
              </a:defRPr>
            </a:pPr>
            <a:r>
              <a:rPr dirty="0"/>
              <a:t>   Home charging 2500 kWh @ 35 cents             </a:t>
            </a:r>
            <a:r>
              <a:rPr lang="en-US" dirty="0"/>
              <a:t>    </a:t>
            </a:r>
            <a:r>
              <a:rPr dirty="0"/>
              <a:t>        $875</a:t>
            </a:r>
          </a:p>
          <a:p>
            <a:pPr marL="1092200" lvl="1" indent="-546100" defTabSz="709930">
              <a:spcBef>
                <a:spcPts val="0"/>
              </a:spcBef>
              <a:buBlip>
                <a:blip r:embed="rId3"/>
              </a:buBlip>
              <a:defRPr sz="5418">
                <a:effectLst>
                  <a:outerShdw blurRad="43688" dist="32766" dir="5400000" rotWithShape="0">
                    <a:srgbClr val="000000"/>
                  </a:outerShdw>
                </a:effectLst>
              </a:defRPr>
            </a:pPr>
            <a:r>
              <a:rPr dirty="0"/>
              <a:t>   Road user charges @ 8</a:t>
            </a:r>
            <a:r>
              <a:rPr lang="en-US" dirty="0"/>
              <a:t>.1 </a:t>
            </a:r>
            <a:r>
              <a:rPr dirty="0"/>
              <a:t>c/km                                  $11</a:t>
            </a:r>
            <a:r>
              <a:rPr lang="en-US" dirty="0"/>
              <a:t>34</a:t>
            </a:r>
            <a:endParaRPr dirty="0"/>
          </a:p>
          <a:p>
            <a:pPr marL="1638300" lvl="1" indent="-1092200" defTabSz="709930">
              <a:spcBef>
                <a:spcPts val="0"/>
              </a:spcBef>
              <a:buBlip>
                <a:blip r:embed="rId3"/>
              </a:buBlip>
              <a:defRPr sz="5418" b="1">
                <a:effectLst>
                  <a:outerShdw blurRad="43688" dist="32766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 dirty="0">
                <a:latin typeface="+mn-lt"/>
                <a:ea typeface="+mn-ea"/>
                <a:cs typeface="+mn-cs"/>
                <a:sym typeface="Helvetica Neue Light"/>
              </a:rPr>
              <a:t>Total $</a:t>
            </a:r>
            <a:r>
              <a:rPr lang="en-US" dirty="0"/>
              <a:t>2009</a:t>
            </a:r>
            <a:r>
              <a:rPr b="0" dirty="0">
                <a:latin typeface="+mn-lt"/>
                <a:ea typeface="+mn-ea"/>
                <a:cs typeface="+mn-cs"/>
                <a:sym typeface="Helvetica Neue Light"/>
              </a:rPr>
              <a:t>                                                                   </a:t>
            </a:r>
            <a:r>
              <a:rPr dirty="0"/>
              <a:t>14 c/km</a:t>
            </a:r>
          </a:p>
          <a:p>
            <a:pPr marL="1638300" lvl="1" indent="-1092200" defTabSz="709930">
              <a:spcBef>
                <a:spcPts val="1700"/>
              </a:spcBef>
              <a:buBlip>
                <a:blip r:embed="rId3"/>
              </a:buBlip>
              <a:defRPr sz="5418">
                <a:effectLst>
                  <a:outerShdw blurRad="43688" dist="32766" dir="5400000" rotWithShape="0">
                    <a:srgbClr val="000000"/>
                  </a:outerShdw>
                </a:effectLst>
              </a:defRPr>
            </a:pPr>
            <a:r>
              <a:rPr dirty="0"/>
              <a:t>Commercial charging @ 25c/min + 25 c/kWh</a:t>
            </a:r>
          </a:p>
          <a:p>
            <a:pPr marL="2184400" lvl="2" indent="-1092200" defTabSz="709930">
              <a:spcBef>
                <a:spcPts val="0"/>
              </a:spcBef>
              <a:buBlip>
                <a:blip r:embed="rId3"/>
              </a:buBlip>
              <a:defRPr sz="5418">
                <a:effectLst>
                  <a:outerShdw blurRad="43688" dist="32766" dir="5400000" rotWithShape="0">
                    <a:srgbClr val="000000"/>
                  </a:outerShdw>
                </a:effectLst>
              </a:defRPr>
            </a:pPr>
            <a:r>
              <a:rPr dirty="0"/>
              <a:t>22 kW charger = 93 c/kWh          								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24 c/km</a:t>
            </a:r>
          </a:p>
          <a:p>
            <a:pPr marL="1092199" indent="-1092199" defTabSz="709930">
              <a:spcBef>
                <a:spcPts val="3400"/>
              </a:spcBef>
              <a:buBlip>
                <a:blip r:embed="rId3"/>
              </a:buBlip>
              <a:defRPr sz="5418">
                <a:effectLst>
                  <a:outerShdw blurRad="43688" dist="32766" dir="5400000" rotWithShape="0">
                    <a:srgbClr val="000000"/>
                  </a:outerShdw>
                </a:effectLst>
              </a:defRPr>
            </a:pPr>
            <a:r>
              <a:rPr dirty="0"/>
              <a:t>Diesel car costing $40,000</a:t>
            </a:r>
          </a:p>
          <a:p>
            <a:pPr marL="1638300" lvl="1" indent="-1092200" defTabSz="709930">
              <a:spcBef>
                <a:spcPts val="0"/>
              </a:spcBef>
              <a:buBlip>
                <a:blip r:embed="rId3"/>
              </a:buBlip>
              <a:defRPr sz="5418">
                <a:effectLst>
                  <a:outerShdw blurRad="43688" dist="32766" dir="5400000" rotWithShape="0">
                    <a:srgbClr val="000000"/>
                  </a:outerShdw>
                </a:effectLst>
              </a:defRPr>
            </a:pPr>
            <a:r>
              <a:rPr dirty="0"/>
              <a:t>6 l/100 km = 840 l fuel at $1.3/l           </a:t>
            </a:r>
            <a:r>
              <a:rPr lang="en-US" dirty="0"/>
              <a:t>  </a:t>
            </a:r>
            <a:r>
              <a:rPr dirty="0"/>
              <a:t>                  $1100</a:t>
            </a:r>
          </a:p>
          <a:p>
            <a:pPr marL="1638300" lvl="1" indent="-1092200" defTabSz="709930">
              <a:spcBef>
                <a:spcPts val="0"/>
              </a:spcBef>
              <a:buBlip>
                <a:blip r:embed="rId3"/>
              </a:buBlip>
              <a:defRPr sz="5418">
                <a:effectLst>
                  <a:outerShdw blurRad="43688" dist="32766" dir="5400000" rotWithShape="0">
                    <a:srgbClr val="000000"/>
                  </a:outerShdw>
                </a:effectLst>
              </a:defRPr>
            </a:pPr>
            <a:r>
              <a:rPr dirty="0"/>
              <a:t>Road user charges @ 8</a:t>
            </a:r>
            <a:r>
              <a:rPr lang="en-US" dirty="0"/>
              <a:t>.1 </a:t>
            </a:r>
            <a:r>
              <a:rPr dirty="0"/>
              <a:t>c/km                                $11</a:t>
            </a:r>
            <a:r>
              <a:rPr lang="en-US" dirty="0"/>
              <a:t>34</a:t>
            </a:r>
            <a:endParaRPr dirty="0"/>
          </a:p>
          <a:p>
            <a:pPr marL="1638300" lvl="1" indent="-1092200" defTabSz="709930">
              <a:spcBef>
                <a:spcPts val="0"/>
              </a:spcBef>
              <a:buBlip>
                <a:blip r:embed="rId3"/>
              </a:buBlip>
              <a:defRPr sz="5418" b="1">
                <a:effectLst>
                  <a:outerShdw blurRad="43688" dist="32766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 dirty="0">
                <a:latin typeface="+mn-lt"/>
                <a:ea typeface="+mn-ea"/>
                <a:cs typeface="+mn-cs"/>
                <a:sym typeface="Helvetica Neue Light"/>
              </a:rPr>
              <a:t>Total $22</a:t>
            </a:r>
            <a:r>
              <a:rPr lang="en-US" b="0" dirty="0">
                <a:latin typeface="+mn-lt"/>
                <a:ea typeface="+mn-ea"/>
                <a:cs typeface="+mn-cs"/>
                <a:sym typeface="Helvetica Neue Light"/>
              </a:rPr>
              <a:t>34</a:t>
            </a:r>
            <a:r>
              <a:rPr b="0" dirty="0">
                <a:latin typeface="+mn-lt"/>
                <a:ea typeface="+mn-ea"/>
                <a:cs typeface="+mn-cs"/>
                <a:sym typeface="Helvetica Neue Light"/>
              </a:rPr>
              <a:t>                                                                 </a:t>
            </a:r>
            <a:r>
              <a:rPr dirty="0"/>
              <a:t>16 c/km</a:t>
            </a:r>
          </a:p>
        </p:txBody>
      </p:sp>
      <p:sp>
        <p:nvSpPr>
          <p:cNvPr id="6" name="Is electric worth the extra cost and the refuelling problems?">
            <a:extLst>
              <a:ext uri="{FF2B5EF4-FFF2-40B4-BE49-F238E27FC236}">
                <a16:creationId xmlns:a16="http://schemas.microsoft.com/office/drawing/2014/main" id="{3B1351AA-CC83-0849-A74E-422EED0219B5}"/>
              </a:ext>
            </a:extLst>
          </p:cNvPr>
          <p:cNvSpPr/>
          <p:nvPr/>
        </p:nvSpPr>
        <p:spPr>
          <a:xfrm>
            <a:off x="1720849" y="11509164"/>
            <a:ext cx="21967826" cy="1980947"/>
          </a:xfrm>
          <a:prstGeom prst="roundRect">
            <a:avLst>
              <a:gd name="adj" fmla="val 9617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61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Is electric worth the extra cost and the </a:t>
            </a:r>
            <a:r>
              <a:rPr dirty="0" err="1"/>
              <a:t>refuelling</a:t>
            </a:r>
            <a:r>
              <a:rPr dirty="0"/>
              <a:t> problems?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ransport energy"/>
          <p:cNvSpPr txBox="1">
            <a:spLocks noGrp="1"/>
          </p:cNvSpPr>
          <p:nvPr>
            <p:ph type="title"/>
          </p:nvPr>
        </p:nvSpPr>
        <p:spPr>
          <a:xfrm>
            <a:off x="1473199" y="-536498"/>
            <a:ext cx="21437601" cy="3429001"/>
          </a:xfrm>
          <a:prstGeom prst="rect">
            <a:avLst/>
          </a:prstGeom>
        </p:spPr>
        <p:txBody>
          <a:bodyPr/>
          <a:lstStyle/>
          <a:p>
            <a:r>
              <a:t>Transport energy</a:t>
            </a:r>
          </a:p>
        </p:txBody>
      </p:sp>
      <p:sp>
        <p:nvSpPr>
          <p:cNvPr id="144" name="50 billion km travelled by light vehicles pa…"/>
          <p:cNvSpPr txBox="1">
            <a:spLocks noGrp="1"/>
          </p:cNvSpPr>
          <p:nvPr>
            <p:ph type="body" idx="1"/>
          </p:nvPr>
        </p:nvSpPr>
        <p:spPr>
          <a:xfrm>
            <a:off x="1473199" y="1940638"/>
            <a:ext cx="21437601" cy="11425151"/>
          </a:xfrm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</a:pPr>
            <a:r>
              <a:rPr dirty="0"/>
              <a:t>50 billion km travelled by light vehicles pa</a:t>
            </a:r>
          </a:p>
          <a:p>
            <a:pPr lvl="2">
              <a:spcBef>
                <a:spcPts val="2000"/>
              </a:spcBef>
              <a:buBlip>
                <a:blip r:embed="rId2"/>
              </a:buBlip>
            </a:pPr>
            <a:r>
              <a:rPr lang="en-US" dirty="0"/>
              <a:t>= </a:t>
            </a:r>
            <a:r>
              <a:rPr dirty="0"/>
              <a:t>8 GWh</a:t>
            </a:r>
          </a:p>
          <a:p>
            <a:pPr lvl="1">
              <a:buBlip>
                <a:blip r:embed="rId2"/>
              </a:buBlip>
            </a:pPr>
            <a:r>
              <a:rPr dirty="0"/>
              <a:t>Average charging power ~ 1000 MW</a:t>
            </a:r>
          </a:p>
          <a:p>
            <a:pPr lvl="2">
              <a:spcBef>
                <a:spcPts val="2000"/>
              </a:spcBef>
              <a:buBlip>
                <a:blip r:embed="rId2"/>
              </a:buBlip>
            </a:pPr>
            <a:r>
              <a:rPr dirty="0"/>
              <a:t>Off peak charging load 3000 MW?</a:t>
            </a:r>
          </a:p>
          <a:p>
            <a:pPr lvl="1">
              <a:buBlip>
                <a:blip r:embed="rId2"/>
              </a:buBlip>
            </a:pPr>
            <a:r>
              <a:rPr dirty="0"/>
              <a:t>House with electric car</a:t>
            </a:r>
          </a:p>
          <a:p>
            <a:pPr lvl="2">
              <a:spcBef>
                <a:spcPts val="2000"/>
              </a:spcBef>
              <a:buBlip>
                <a:blip r:embed="rId2"/>
              </a:buBlip>
            </a:pPr>
            <a:r>
              <a:rPr dirty="0"/>
              <a:t>7.4/22 kW charger 1 phase/3 phase</a:t>
            </a:r>
          </a:p>
          <a:p>
            <a:pPr lvl="2">
              <a:spcBef>
                <a:spcPts val="2000"/>
              </a:spcBef>
              <a:buBlip>
                <a:blip r:embed="rId2"/>
              </a:buBlip>
            </a:pPr>
            <a:r>
              <a:rPr dirty="0"/>
              <a:t>14,000 km pa  ~ 2500 kWh pa - 30% increase</a:t>
            </a:r>
          </a:p>
          <a:p>
            <a:pPr lvl="1">
              <a:buBlip>
                <a:blip r:embed="rId2"/>
              </a:buBlip>
            </a:pPr>
            <a:r>
              <a:rPr dirty="0"/>
              <a:t>Probably adds 2000 MW to NZ peak demand</a:t>
            </a:r>
          </a:p>
          <a:p>
            <a:pPr marL="2540000" lvl="2" indent="-1270000">
              <a:spcBef>
                <a:spcPts val="0"/>
              </a:spcBef>
              <a:buBlip>
                <a:blip r:embed="rId2"/>
              </a:buBlip>
            </a:pPr>
            <a:r>
              <a:rPr dirty="0"/>
              <a:t>&gt;20-25% extra </a:t>
            </a:r>
            <a:r>
              <a:rPr lang="en-US" dirty="0"/>
              <a:t>Distribution </a:t>
            </a:r>
            <a:r>
              <a:rPr dirty="0"/>
              <a:t>costs      ~ 2.5 ¢/kWh     ~ 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$10 Billion?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lectric Cars Worldwide"/>
          <p:cNvSpPr txBox="1">
            <a:spLocks noGrp="1"/>
          </p:cNvSpPr>
          <p:nvPr>
            <p:ph type="title"/>
          </p:nvPr>
        </p:nvSpPr>
        <p:spPr>
          <a:xfrm>
            <a:off x="1135152" y="-741570"/>
            <a:ext cx="21437601" cy="3429001"/>
          </a:xfrm>
          <a:prstGeom prst="rect">
            <a:avLst/>
          </a:prstGeom>
        </p:spPr>
        <p:txBody>
          <a:bodyPr/>
          <a:lstStyle/>
          <a:p>
            <a:r>
              <a:t>Electric Cars Worldwide</a:t>
            </a:r>
          </a:p>
        </p:txBody>
      </p:sp>
      <p:sp>
        <p:nvSpPr>
          <p:cNvPr id="147" name="Cost of CO2 reduction is $300 – $1000/tonne…"/>
          <p:cNvSpPr txBox="1">
            <a:spLocks noGrp="1"/>
          </p:cNvSpPr>
          <p:nvPr>
            <p:ph type="body" idx="1"/>
          </p:nvPr>
        </p:nvSpPr>
        <p:spPr>
          <a:xfrm>
            <a:off x="945386" y="1689326"/>
            <a:ext cx="22493228" cy="1126265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Cost of CO2 reduction is $300 – $1000/tonne</a:t>
            </a:r>
          </a:p>
          <a:p>
            <a:pPr lvl="1">
              <a:buBlip>
                <a:blip r:embed="rId3"/>
              </a:buBlip>
            </a:pPr>
            <a:r>
              <a:t>Current CO2 (carbon) price is about $50/tonne in NZ</a:t>
            </a:r>
          </a:p>
          <a:p>
            <a:pPr>
              <a:buBlip>
                <a:blip r:embed="rId3"/>
              </a:buBlip>
            </a:pPr>
            <a:r>
              <a:t>Electric cars are heavily subsidised yet they are only 2% of all cars worldwide</a:t>
            </a:r>
          </a:p>
          <a:p>
            <a:pPr>
              <a:buBlip>
                <a:blip r:embed="rId3"/>
              </a:buBlip>
            </a:pPr>
            <a:r>
              <a:t>Batteries need lithium and cobalt – both are scarce and increasingly expensive</a:t>
            </a:r>
          </a:p>
          <a:p>
            <a:pPr lvl="1">
              <a:spcBef>
                <a:spcPts val="2000"/>
              </a:spcBef>
              <a:buBlip>
                <a:blip r:embed="rId3"/>
              </a:buBlip>
            </a:pPr>
            <a:r>
              <a:t>Unsustainable??</a:t>
            </a:r>
          </a:p>
          <a:p>
            <a:pPr>
              <a:buBlip>
                <a:blip r:embed="rId3"/>
              </a:buBlip>
            </a:pPr>
            <a:r>
              <a:t>Are not a “must have” item like a Model T Ford or iPhone</a:t>
            </a:r>
          </a:p>
          <a:p>
            <a:pPr>
              <a:buBlip>
                <a:blip r:embed="rId3"/>
              </a:buBlip>
            </a:pPr>
            <a:r>
              <a:t>Electric car = expensive conventional car with a small fuel tank that takes 30+ minutes to fill </a:t>
            </a:r>
          </a:p>
        </p:txBody>
      </p:sp>
      <p:sp>
        <p:nvSpPr>
          <p:cNvPr id="148" name="Will enough people want to buy one?"/>
          <p:cNvSpPr/>
          <p:nvPr/>
        </p:nvSpPr>
        <p:spPr>
          <a:xfrm>
            <a:off x="6025968" y="11634812"/>
            <a:ext cx="15892798" cy="1980947"/>
          </a:xfrm>
          <a:prstGeom prst="roundRect">
            <a:avLst>
              <a:gd name="adj" fmla="val 9617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61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Will enough people want to buy one?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Electric heating"/>
          <p:cNvSpPr txBox="1">
            <a:spLocks noGrp="1"/>
          </p:cNvSpPr>
          <p:nvPr>
            <p:ph type="title"/>
          </p:nvPr>
        </p:nvSpPr>
        <p:spPr>
          <a:xfrm>
            <a:off x="1473200" y="355600"/>
            <a:ext cx="21437600" cy="2176585"/>
          </a:xfrm>
          <a:prstGeom prst="rect">
            <a:avLst/>
          </a:prstGeom>
        </p:spPr>
        <p:txBody>
          <a:bodyPr/>
          <a:lstStyle/>
          <a:p>
            <a:r>
              <a:rPr dirty="0"/>
              <a:t>Electric heating</a:t>
            </a:r>
          </a:p>
        </p:txBody>
      </p:sp>
      <p:sp>
        <p:nvSpPr>
          <p:cNvPr id="153" name="According to Prof Kelly converting heating to electricity would increase electricity demand by 7 GWh…"/>
          <p:cNvSpPr txBox="1">
            <a:spLocks noGrp="1"/>
          </p:cNvSpPr>
          <p:nvPr>
            <p:ph type="body" idx="1"/>
          </p:nvPr>
        </p:nvSpPr>
        <p:spPr>
          <a:xfrm>
            <a:off x="937970" y="2532185"/>
            <a:ext cx="21972830" cy="1029877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  <a:defRPr sz="6100"/>
            </a:pPr>
            <a:r>
              <a:rPr dirty="0"/>
              <a:t>According to Prof Kelly converting heating to electricity would increase electricity demand by 7 GWh</a:t>
            </a:r>
          </a:p>
          <a:p>
            <a:pPr>
              <a:buBlip>
                <a:blip r:embed="rId3"/>
              </a:buBlip>
              <a:defRPr sz="6100"/>
            </a:pPr>
            <a:r>
              <a:rPr dirty="0"/>
              <a:t>Abandon</a:t>
            </a:r>
          </a:p>
          <a:p>
            <a:pPr lvl="1">
              <a:spcBef>
                <a:spcPts val="2000"/>
              </a:spcBef>
              <a:buBlip>
                <a:blip r:embed="rId3"/>
              </a:buBlip>
              <a:defRPr sz="6100"/>
            </a:pPr>
            <a:r>
              <a:rPr dirty="0"/>
              <a:t>Coal and gas fired boilers</a:t>
            </a:r>
          </a:p>
          <a:p>
            <a:pPr lvl="1">
              <a:spcBef>
                <a:spcPts val="2000"/>
              </a:spcBef>
              <a:buBlip>
                <a:blip r:embed="rId3"/>
              </a:buBlip>
              <a:defRPr sz="6100"/>
            </a:pPr>
            <a:r>
              <a:rPr dirty="0"/>
              <a:t>Gas water heaters</a:t>
            </a:r>
          </a:p>
          <a:p>
            <a:pPr lvl="1">
              <a:spcBef>
                <a:spcPts val="2000"/>
              </a:spcBef>
              <a:buBlip>
                <a:blip r:embed="rId3"/>
              </a:buBlip>
              <a:defRPr sz="6100"/>
            </a:pPr>
            <a:r>
              <a:rPr dirty="0"/>
              <a:t>Gas home heating</a:t>
            </a:r>
          </a:p>
          <a:p>
            <a:pPr lvl="1">
              <a:spcBef>
                <a:spcPts val="2000"/>
              </a:spcBef>
              <a:buBlip>
                <a:blip r:embed="rId3"/>
              </a:buBlip>
              <a:defRPr sz="6100"/>
            </a:pPr>
            <a:r>
              <a:rPr dirty="0"/>
              <a:t>Gas distribution system</a:t>
            </a:r>
          </a:p>
          <a:p>
            <a:pPr>
              <a:buBlip>
                <a:blip r:embed="rId3"/>
              </a:buBlip>
              <a:defRPr sz="6100"/>
            </a:pPr>
            <a:r>
              <a:rPr dirty="0"/>
              <a:t>The cost will be huge</a:t>
            </a:r>
            <a:endParaRPr lang="en-US" dirty="0"/>
          </a:p>
          <a:p>
            <a:pPr lvl="1">
              <a:defRPr sz="6100"/>
            </a:pPr>
            <a:r>
              <a:rPr lang="en-NZ" dirty="0"/>
              <a:t>Who pays??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Where our power comes from"/>
          <p:cNvSpPr txBox="1">
            <a:spLocks noGrp="1"/>
          </p:cNvSpPr>
          <p:nvPr>
            <p:ph type="title"/>
          </p:nvPr>
        </p:nvSpPr>
        <p:spPr>
          <a:xfrm>
            <a:off x="42365" y="355600"/>
            <a:ext cx="7912005" cy="3429001"/>
          </a:xfrm>
          <a:prstGeom prst="rect">
            <a:avLst/>
          </a:prstGeom>
        </p:spPr>
        <p:txBody>
          <a:bodyPr/>
          <a:lstStyle>
            <a:lvl1pPr algn="ctr" defTabSz="676909">
              <a:defRPr sz="8200">
                <a:effectLst>
                  <a:outerShdw blurRad="41656" dist="31242" dir="5400000" rotWithShape="0">
                    <a:srgbClr val="000000"/>
                  </a:outerShdw>
                </a:effectLst>
              </a:defRPr>
            </a:lvl1pPr>
          </a:lstStyle>
          <a:p>
            <a:r>
              <a:t>Where our power comes from</a:t>
            </a:r>
          </a:p>
        </p:txBody>
      </p:sp>
      <p:grpSp>
        <p:nvGrpSpPr>
          <p:cNvPr id="177" name="Group"/>
          <p:cNvGrpSpPr/>
          <p:nvPr/>
        </p:nvGrpSpPr>
        <p:grpSpPr>
          <a:xfrm>
            <a:off x="8012456" y="-38228"/>
            <a:ext cx="16859701" cy="13792456"/>
            <a:chOff x="0" y="0"/>
            <a:chExt cx="16859699" cy="13792454"/>
          </a:xfrm>
        </p:grpSpPr>
        <p:pic>
          <p:nvPicPr>
            <p:cNvPr id="168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859700" cy="13792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9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9680" y="6063398"/>
              <a:ext cx="1807848" cy="771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236" y="8257190"/>
              <a:ext cx="3311002" cy="650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5538" y="2254731"/>
              <a:ext cx="1076584" cy="751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97740" y="6246214"/>
              <a:ext cx="1929726" cy="6906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Image" descr="Imag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040" y="5169631"/>
              <a:ext cx="1645345" cy="650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87559" y="4570400"/>
              <a:ext cx="1584406" cy="7109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Image" descr="Image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1264" y="6703254"/>
              <a:ext cx="1990664" cy="6703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Image" descr="Imag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46213" y="1492997"/>
              <a:ext cx="3229751" cy="6906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8" name="978 MW of geothermal 18%…"/>
          <p:cNvSpPr txBox="1"/>
          <p:nvPr/>
        </p:nvSpPr>
        <p:spPr>
          <a:xfrm>
            <a:off x="344529" y="4836495"/>
            <a:ext cx="7039721" cy="3636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978 MW of geothermal 18%</a:t>
            </a:r>
          </a:p>
          <a:p>
            <a:r>
              <a:t> </a:t>
            </a:r>
          </a:p>
          <a:p>
            <a:r>
              <a:t>690 MW of wind 5%</a:t>
            </a:r>
          </a:p>
        </p:txBody>
      </p:sp>
      <p:sp>
        <p:nvSpPr>
          <p:cNvPr id="179" name="In 2020…"/>
          <p:cNvSpPr txBox="1"/>
          <p:nvPr/>
        </p:nvSpPr>
        <p:spPr>
          <a:xfrm>
            <a:off x="-82891" y="10388437"/>
            <a:ext cx="7550047" cy="1858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In 2020 </a:t>
            </a:r>
          </a:p>
          <a:p>
            <a:r>
              <a:t>Coal 4% Gas 12%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4442</TotalTime>
  <Words>1779</Words>
  <Application>Microsoft Macintosh PowerPoint</Application>
  <PresentationFormat>Custom</PresentationFormat>
  <Paragraphs>251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Helvetica</vt:lpstr>
      <vt:lpstr>Helvetica Neue</vt:lpstr>
      <vt:lpstr>Helvetica Neue Light</vt:lpstr>
      <vt:lpstr>Industrial</vt:lpstr>
      <vt:lpstr>Carbon Zero</vt:lpstr>
      <vt:lpstr>The Commission’s Advice</vt:lpstr>
      <vt:lpstr>Electrify transport and heating</vt:lpstr>
      <vt:lpstr>The grand plan</vt:lpstr>
      <vt:lpstr>Transport cost -14,000 km pa</vt:lpstr>
      <vt:lpstr>Transport energy</vt:lpstr>
      <vt:lpstr>Electric Cars Worldwide</vt:lpstr>
      <vt:lpstr>Electric heating</vt:lpstr>
      <vt:lpstr>Where our power comes from</vt:lpstr>
      <vt:lpstr>PowerPoint Presentation</vt:lpstr>
      <vt:lpstr>Characteristics of renewable energy </vt:lpstr>
      <vt:lpstr>Storage options</vt:lpstr>
      <vt:lpstr>Lake Onslow</vt:lpstr>
      <vt:lpstr>Wind and solar increase power costs</vt:lpstr>
      <vt:lpstr>What is it all going to cost?</vt:lpstr>
      <vt:lpstr>Outcome</vt:lpstr>
      <vt:lpstr>The government could consider…</vt:lpstr>
      <vt:lpstr>ETS gives peverse results</vt:lpstr>
      <vt:lpstr>More hydropower, geothermal and gas</vt:lpstr>
      <vt:lpstr>Adopt nuclear power</vt:lpstr>
      <vt:lpstr>World Energy       and     Electricity</vt:lpstr>
      <vt:lpstr>World Electricity </vt:lpstr>
      <vt:lpstr>New Zealand cannot affect the climate</vt:lpstr>
      <vt:lpstr>The world runs on fossil fuels!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Zero</dc:title>
  <cp:lastModifiedBy>Bryan Leyland</cp:lastModifiedBy>
  <cp:revision>81</cp:revision>
  <dcterms:modified xsi:type="dcterms:W3CDTF">2021-08-11T03:14:33Z</dcterms:modified>
</cp:coreProperties>
</file>